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5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350" y="0"/>
            <a:ext cx="10698733" cy="75605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00235"/>
            <a:ext cx="6934834" cy="476032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49" y="0"/>
            <a:ext cx="10673333" cy="75605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40093" y="846785"/>
            <a:ext cx="1263015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80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12" Type="http://schemas.openxmlformats.org/officeDocument/2006/relationships/image" Target="../media/image79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0" Type="http://schemas.openxmlformats.org/officeDocument/2006/relationships/image" Target="../media/image77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vd.ru/stroitelstvo-i-remont/pol/top-10-sovremennyh-vidov-napolnyh-pokrytij-90022?ysclid=lufpm84ogp74632401&amp;%D0%9D%D0%B0%D0%BB%D0%B8%D0%B2%D0%BD%D0%BE%D0%B9%20%D0%BF%D0%BE%D0%BB" TargetMode="External"/><Relationship Id="rId13" Type="http://schemas.openxmlformats.org/officeDocument/2006/relationships/image" Target="../media/image91.png"/><Relationship Id="rId3" Type="http://schemas.openxmlformats.org/officeDocument/2006/relationships/hyperlink" Target="https://www.ivd.ru/stroitelstvo-i-remont/pol/top-10-sovremennyh-vidov-napolnyh-pokrytij-90022?ysclid=lufpm84ogp74632401&amp;%D0%9F%D0%B0%D1%80%D0%BA%D0%B5%D1%82" TargetMode="External"/><Relationship Id="rId7" Type="http://schemas.openxmlformats.org/officeDocument/2006/relationships/hyperlink" Target="https://www.ivd.ru/stroitelstvo-i-remont/pol/top-10-sovremennyh-vidov-napolnyh-pokrytij-90022?ysclid=lufpm84ogp74632401&amp;%D0%9A%D0%B2%D0%B0%D1%80%D1%86-%D0%B2%D0%B8%D0%BD%D0%B8%D0%BB" TargetMode="External"/><Relationship Id="rId12" Type="http://schemas.openxmlformats.org/officeDocument/2006/relationships/image" Target="../media/image90.png"/><Relationship Id="rId2" Type="http://schemas.openxmlformats.org/officeDocument/2006/relationships/hyperlink" Target="https://www.ivd.ru/stroitelstvo-i-remont/pol/top-10-sovremennyh-vidov-napolnyh-pokrytij-90022?ysclid=lufpm84ogp74632401&amp;%D0%9B%D0%B0%D0%BC%D0%B8%D0%BD%D0%B0%D1%82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vd.ru/stroitelstvo-i-remont/pol/top-10-sovremennyh-vidov-napolnyh-pokrytij-90022?ysclid=lufpm84ogp74632401&amp;%D0%9C%D0%B0%D1%80%D0%BC%D0%BE%D0%BB%D0%B5%D1%83%D0%BC" TargetMode="External"/><Relationship Id="rId11" Type="http://schemas.openxmlformats.org/officeDocument/2006/relationships/image" Target="../media/image89.png"/><Relationship Id="rId5" Type="http://schemas.openxmlformats.org/officeDocument/2006/relationships/hyperlink" Target="https://www.ivd.ru/stroitelstvo-i-remont/pol/top-10-sovremennyh-vidov-napolnyh-pokrytij-90022?ysclid=lufpm84ogp74632401&amp;%D0%9A%D0%B5%D1%80%D0%B0%D0%BC%D0%B8%D0%BA%D0%B0" TargetMode="External"/><Relationship Id="rId10" Type="http://schemas.openxmlformats.org/officeDocument/2006/relationships/image" Target="../media/image88.png"/><Relationship Id="rId4" Type="http://schemas.openxmlformats.org/officeDocument/2006/relationships/hyperlink" Target="https://www.ivd.ru/stroitelstvo-i-remont/pol/top-10-sovremennyh-vidov-napolnyh-pokrytij-90022?ysclid=lufpm84ogp74632401&amp;%D0%9F%D0%B0%D1%80%D0%BA%D0%B5%D1%82%D0%BD%D0%B0%D1%8F%20%D0%B4%D0%BE%D1%81%D0%BA%D0%B0" TargetMode="External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3" Type="http://schemas.openxmlformats.org/officeDocument/2006/relationships/image" Target="../media/image6.png"/><Relationship Id="rId21" Type="http://schemas.openxmlformats.org/officeDocument/2006/relationships/image" Target="../media/image24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" Type="http://schemas.openxmlformats.org/officeDocument/2006/relationships/image" Target="../media/image5.png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24" Type="http://schemas.openxmlformats.org/officeDocument/2006/relationships/image" Target="../media/image27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23" Type="http://schemas.openxmlformats.org/officeDocument/2006/relationships/image" Target="../media/image26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4" Type="http://schemas.openxmlformats.org/officeDocument/2006/relationships/image" Target="../media/image7.png"/><Relationship Id="rId9" Type="http://schemas.openxmlformats.org/officeDocument/2006/relationships/image" Target="../media/image12.jpg"/><Relationship Id="rId14" Type="http://schemas.openxmlformats.org/officeDocument/2006/relationships/image" Target="../media/image17.jpg"/><Relationship Id="rId22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58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2024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21805" y="3336416"/>
            <a:ext cx="3589654" cy="1145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Производство</a:t>
            </a:r>
            <a:endParaRPr sz="1100" dirty="0">
              <a:latin typeface="Times New Roman"/>
              <a:cs typeface="Times New Roman"/>
            </a:endParaRPr>
          </a:p>
          <a:p>
            <a:pPr marL="12700" marR="386080">
              <a:lnSpc>
                <a:spcPct val="103600"/>
              </a:lnSpc>
              <a:spcBef>
                <a:spcPts val="790"/>
              </a:spcBef>
            </a:pP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Городской</a:t>
            </a:r>
            <a:r>
              <a:rPr sz="1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округ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Киров,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деревня</a:t>
            </a:r>
            <a:r>
              <a:rPr sz="1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Большая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Субботиха,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Дорожный</a:t>
            </a:r>
            <a:r>
              <a:rPr sz="1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переулок,</a:t>
            </a:r>
            <a:r>
              <a:rPr sz="1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3А</a:t>
            </a:r>
            <a:endParaRPr sz="1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sz="11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921</a:t>
            </a:r>
            <a:r>
              <a:rPr sz="11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963-33-</a:t>
            </a:r>
            <a:r>
              <a:rPr sz="1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63</a:t>
            </a:r>
            <a:endParaRPr lang="ru-RU" sz="1100" spc="-25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US" sz="1100" dirty="0" smtClean="0">
                <a:latin typeface="Times New Roman"/>
                <a:cs typeface="Times New Roman"/>
              </a:rPr>
              <a:t>BBridge24@yandex.ru</a:t>
            </a: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" y="2080260"/>
            <a:ext cx="9568180" cy="706755"/>
          </a:xfrm>
          <a:custGeom>
            <a:avLst/>
            <a:gdLst/>
            <a:ahLst/>
            <a:cxnLst/>
            <a:rect l="l" t="t" r="r" b="b"/>
            <a:pathLst>
              <a:path w="9568180" h="706755">
                <a:moveTo>
                  <a:pt x="0" y="706754"/>
                </a:moveTo>
                <a:lnTo>
                  <a:pt x="9568180" y="706754"/>
                </a:lnTo>
                <a:lnTo>
                  <a:pt x="9568180" y="0"/>
                </a:lnTo>
                <a:lnTo>
                  <a:pt x="0" y="0"/>
                </a:lnTo>
                <a:lnTo>
                  <a:pt x="0" y="706754"/>
                </a:lnTo>
                <a:close/>
              </a:path>
            </a:pathLst>
          </a:custGeom>
          <a:ln w="57150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2300" y="2121535"/>
            <a:ext cx="8839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40" dirty="0">
                <a:solidFill>
                  <a:srgbClr val="FFFFFF"/>
                </a:solidFill>
                <a:latin typeface="Times New Roman"/>
                <a:cs typeface="Times New Roman"/>
              </a:rPr>
              <a:t>КАТАЛОГ</a:t>
            </a:r>
            <a:r>
              <a:rPr sz="3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3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ТОВАРОВ</a:t>
            </a:r>
            <a:r>
              <a:rPr lang="ru-RU" sz="3600" spc="-3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ООО   «СТРОЙБРИДЖ»</a:t>
            </a:r>
            <a:endParaRPr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947" y="65024"/>
            <a:ext cx="10073005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КРОВЕЛЬНЫЕ</a:t>
            </a:r>
            <a:r>
              <a:rPr sz="1400" b="1" spc="-6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МАТЕРИАЛЫ,</a:t>
            </a:r>
            <a:r>
              <a:rPr sz="1400" b="1" spc="-7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ВОДОСТОЧНЫЕ</a:t>
            </a:r>
            <a:r>
              <a:rPr sz="1400" b="1" spc="-6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СИСТЕМЫ</a:t>
            </a:r>
            <a:endParaRPr sz="1400">
              <a:latin typeface="Times New Roman"/>
              <a:cs typeface="Times New Roman"/>
            </a:endParaRPr>
          </a:p>
          <a:p>
            <a:pPr marL="12700" marR="5080" indent="4445" algn="just">
              <a:lnSpc>
                <a:spcPct val="103400"/>
              </a:lnSpc>
              <a:spcBef>
                <a:spcPts val="825"/>
              </a:spcBef>
            </a:pP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Поскольку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кровля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наиболее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подвержена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влиянию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солнечных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лучей,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резким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колебаниям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температур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влаги,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выбор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кровельного</a:t>
            </a:r>
            <a:r>
              <a:rPr sz="1200"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материала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имеет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большое значение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для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комфортной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жизни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его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жильцов.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выбор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влияет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долговечность</a:t>
            </a:r>
            <a:r>
              <a:rPr sz="1200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материалов,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пожаробезопасность,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механическая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прочность,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устойчивость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50" dirty="0">
                <a:solidFill>
                  <a:srgbClr val="333333"/>
                </a:solidFill>
                <a:latin typeface="Times New Roman"/>
                <a:cs typeface="Times New Roman"/>
              </a:rPr>
              <a:t>к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коррозии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стоимость.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Назначение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строения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крыши.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Если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речь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идет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жилом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доме,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то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первый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план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выходит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долговечность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эстетические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качества.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7000" y="1372108"/>
          <a:ext cx="10435589" cy="5661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4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5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26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05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Металлочерепица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8580" marR="60960" algn="ctr">
                        <a:lnSpc>
                          <a:spcPct val="961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Один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наиболее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современных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востребованных</a:t>
                      </a:r>
                      <a:r>
                        <a:rPr sz="900" spc="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материалов</a:t>
                      </a:r>
                      <a:r>
                        <a:rPr sz="900" spc="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облицовки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кровли.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64465" marR="158750" algn="ctr">
                        <a:lnSpc>
                          <a:spcPts val="1030"/>
                        </a:lnSpc>
                        <a:spcBef>
                          <a:spcPts val="25"/>
                        </a:spcBef>
                      </a:pP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Материал:</a:t>
                      </a:r>
                      <a:r>
                        <a:rPr sz="9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сталь,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алюминий,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медь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1000"/>
                        </a:lnSpc>
                      </a:pP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Ширина: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1,16-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1,19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1055"/>
                        </a:lnSpc>
                      </a:pP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Высота</a:t>
                      </a:r>
                      <a:r>
                        <a:rPr sz="9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профиля:</a:t>
                      </a:r>
                      <a:r>
                        <a:rPr sz="900" b="1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20 -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80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мм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33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Гибкая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черепица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3025" marR="64135" algn="ctr">
                        <a:lnSpc>
                          <a:spcPct val="959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Кровельный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основе стеклохолста, модифицированного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битума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каменной посыпки.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4945" marR="186055" algn="ctr">
                        <a:lnSpc>
                          <a:spcPts val="1040"/>
                        </a:lnSpc>
                        <a:spcBef>
                          <a:spcPts val="25"/>
                        </a:spcBef>
                      </a:pPr>
                      <a:r>
                        <a:rPr sz="900" b="1" dirty="0">
                          <a:latin typeface="Times New Roman"/>
                          <a:cs typeface="Times New Roman"/>
                        </a:rPr>
                        <a:t>Класс</a:t>
                      </a:r>
                      <a:r>
                        <a:rPr sz="9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dirty="0">
                          <a:latin typeface="Times New Roman"/>
                          <a:cs typeface="Times New Roman"/>
                        </a:rPr>
                        <a:t>материалов:</a:t>
                      </a:r>
                      <a:r>
                        <a:rPr sz="9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мягкая кровля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0" marR="165100" indent="-360045">
                        <a:lnSpc>
                          <a:spcPts val="1380"/>
                        </a:lnSpc>
                        <a:spcBef>
                          <a:spcPts val="1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Цементно-песчаная черепица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30504">
                        <a:lnSpc>
                          <a:spcPts val="990"/>
                        </a:lnSpc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Вид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натуральной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черепицы,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2405" marR="139700" indent="219075">
                        <a:lnSpc>
                          <a:spcPct val="956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изготавливаемый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портландцемента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высокого качества, кварцевого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песка,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добавлением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минеральных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31190">
                        <a:lnSpc>
                          <a:spcPts val="1045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пигментов.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9070">
                <a:tc>
                  <a:txBody>
                    <a:bodyPr/>
                    <a:lstStyle/>
                    <a:p>
                      <a:pPr marR="30480" algn="ctr">
                        <a:lnSpc>
                          <a:spcPts val="1420"/>
                        </a:lnSpc>
                        <a:spcBef>
                          <a:spcPts val="43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Фальцевая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кровля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57480" marR="189865" indent="1270" algn="ctr">
                        <a:lnSpc>
                          <a:spcPct val="959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Кровля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металлических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листов,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скреплённых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между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собой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специальным соединением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виде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отгиба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3660" marR="105410" algn="ctr">
                        <a:lnSpc>
                          <a:spcPts val="103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кромок</a:t>
                      </a:r>
                      <a:r>
                        <a:rPr sz="9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листов.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Это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соединение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называется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фальц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(фалец).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46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0"/>
                        </a:lnSpc>
                        <a:spcBef>
                          <a:spcPts val="43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Профнастил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0010" marR="72390" indent="29845" algn="ctr">
                        <a:lnSpc>
                          <a:spcPct val="959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Металлический</a:t>
                      </a:r>
                      <a:r>
                        <a:rPr sz="900" spc="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лист,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изготавливаемый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листовой оцинкованной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стали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методом холодного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проката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на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профилегибочных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станах.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изготовлении</a:t>
                      </a:r>
                      <a:r>
                        <a:rPr sz="9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подвергается профилированию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повышения</a:t>
                      </a:r>
                      <a:r>
                        <a:rPr sz="900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жёсткости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46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0"/>
                        </a:lnSpc>
                        <a:spcBef>
                          <a:spcPts val="43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Ондулин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44780" marR="135255" indent="-635" algn="ctr">
                        <a:lnSpc>
                          <a:spcPct val="959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Материал,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который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состоит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из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смеси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асбеста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целлюлозы, битума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других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компонентов. Представляет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собой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гибкую листовую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плиту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волнами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поверхности,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которая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обладает высокой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прочностью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долговечностью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46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  <a:spcBef>
                          <a:spcPts val="74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Наплавляемая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кровля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45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Рулонный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кровельный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8265" marR="80645" indent="-635" algn="ctr">
                        <a:lnSpc>
                          <a:spcPct val="958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гидроизоляционный</a:t>
                      </a:r>
                      <a:r>
                        <a:rPr sz="900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материал, который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производится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на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основе негниющего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полотна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и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служит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изготовления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кровельного ковра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различных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зданий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сооружений,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также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00355" marR="292100" indent="-1905" algn="ctr">
                        <a:lnSpc>
                          <a:spcPts val="103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гидроизоляции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мостов, фундаментов,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тоннелей.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94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20"/>
                        </a:lnSpc>
                        <a:spcBef>
                          <a:spcPts val="74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Шифер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11125" marR="103505" algn="ctr">
                        <a:lnSpc>
                          <a:spcPts val="1040"/>
                        </a:lnSpc>
                        <a:spcBef>
                          <a:spcPts val="50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Плоские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или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волнистые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плиты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небольших</a:t>
                      </a:r>
                      <a:r>
                        <a:rPr sz="900" spc="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размеров.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9850" marR="60325" indent="-1905" algn="ctr">
                        <a:lnSpc>
                          <a:spcPct val="96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Обычно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шифером подразумевается</a:t>
                      </a:r>
                      <a:r>
                        <a:rPr sz="900" spc="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цемент, армированный</a:t>
                      </a:r>
                      <a:r>
                        <a:rPr sz="900" spc="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волокнистым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материалом,</a:t>
                      </a:r>
                      <a:r>
                        <a:rPr sz="9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таким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как: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асбест;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14629" marR="205104" algn="ctr">
                        <a:lnSpc>
                          <a:spcPts val="103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целлюлоза;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базальтовое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волокно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другие.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94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ts val="1420"/>
                        </a:lnSpc>
                        <a:spcBef>
                          <a:spcPts val="74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Поликарбонат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7790" marR="46355" indent="1270" algn="ctr">
                        <a:lnSpc>
                          <a:spcPct val="959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термопластичный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полимер</a:t>
                      </a:r>
                      <a:r>
                        <a:rPr sz="900" spc="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высокой прочностью, светопроницаемостью</a:t>
                      </a:r>
                      <a:r>
                        <a:rPr sz="900" spc="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ударной вязкостью.</a:t>
                      </a:r>
                      <a:r>
                        <a:rPr sz="900" spc="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Подходит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3180" algn="ctr">
                        <a:lnSpc>
                          <a:spcPts val="1015"/>
                        </a:lnSpc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остекления,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обустройства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8265" marR="36830" indent="-635" algn="ctr">
                        <a:lnSpc>
                          <a:spcPts val="1030"/>
                        </a:lnSpc>
                        <a:spcBef>
                          <a:spcPts val="60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элементов</a:t>
                      </a:r>
                      <a:r>
                        <a:rPr sz="9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кровли,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монтажа ограждений,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возведения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простых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сложных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конструкций,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в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том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числе</a:t>
                      </a:r>
                      <a:r>
                        <a:rPr sz="9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теплиц,</a:t>
                      </a:r>
                      <a:r>
                        <a:rPr sz="9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навесов,</a:t>
                      </a:r>
                      <a:r>
                        <a:rPr sz="9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беседок.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9461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7645"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Водосточная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система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5730" marR="155575" indent="-1905" algn="ctr">
                        <a:lnSpc>
                          <a:spcPct val="96200"/>
                        </a:lnSpc>
                        <a:spcBef>
                          <a:spcPts val="103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Предназначена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защиты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кровли,</a:t>
                      </a:r>
                      <a:r>
                        <a:rPr sz="9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фасада</a:t>
                      </a:r>
                      <a:r>
                        <a:rPr sz="9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фундамента здания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негативного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03200" marR="235585" algn="ctr">
                        <a:lnSpc>
                          <a:spcPts val="103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воздействия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атмосферных осадков.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58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5290" marR="405130" algn="ctr">
                        <a:lnSpc>
                          <a:spcPts val="1380"/>
                        </a:lnSpc>
                        <a:spcBef>
                          <a:spcPts val="53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Кровельная вентиляция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314" marR="99695" algn="ctr">
                        <a:lnSpc>
                          <a:spcPts val="103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Обеспечивает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свободный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поток</a:t>
                      </a:r>
                      <a:r>
                        <a:rPr sz="9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воздуха</a:t>
                      </a:r>
                      <a:r>
                        <a:rPr sz="9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между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крышей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990"/>
                        </a:lnSpc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наружной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средой.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Она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2075" marR="83185" indent="1270" algn="ctr">
                        <a:lnSpc>
                          <a:spcPct val="958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необходима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поддержания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здоровой</a:t>
                      </a:r>
                      <a:r>
                        <a:rPr sz="9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атмосферы</a:t>
                      </a:r>
                      <a:r>
                        <a:rPr sz="9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внутри помещения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предотвращения повреждения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кровли</a:t>
                      </a:r>
                      <a:r>
                        <a:rPr sz="900" spc="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из-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конденсации.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81280" indent="106680">
                        <a:lnSpc>
                          <a:spcPts val="1380"/>
                        </a:lnSpc>
                        <a:spcBef>
                          <a:spcPts val="53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Снегозадержатели</a:t>
                      </a:r>
                      <a:r>
                        <a:rPr sz="12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элементы</a:t>
                      </a:r>
                      <a:r>
                        <a:rPr sz="12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безопасности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0965" marR="90805" indent="255904">
                        <a:lnSpc>
                          <a:spcPts val="103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Их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предназначение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обеспечить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надежную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страховку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990"/>
                        </a:lnSpc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комфортное перемещение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03505" marR="93345" algn="ctr">
                        <a:lnSpc>
                          <a:spcPts val="1030"/>
                        </a:lnSpc>
                        <a:spcBef>
                          <a:spcPts val="60"/>
                        </a:spcBef>
                      </a:pP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людей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крыше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время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ее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профилактического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осмотра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ремонта,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также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защитить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схода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снега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льда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крыши.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50" y="1372108"/>
            <a:ext cx="1624076" cy="108648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4275" y="1372108"/>
            <a:ext cx="1463039" cy="11383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0884" y="1372108"/>
            <a:ext cx="1653667" cy="109918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20239" y="2642616"/>
            <a:ext cx="1631823" cy="125031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6859" y="2642616"/>
            <a:ext cx="1586738" cy="11899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80475" y="2642616"/>
            <a:ext cx="1646808" cy="12795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0814" y="4132198"/>
            <a:ext cx="1595373" cy="122300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95700" y="4132160"/>
            <a:ext cx="1522095" cy="122254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90409" y="4132198"/>
            <a:ext cx="1631188" cy="12668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95404" y="5622035"/>
            <a:ext cx="1513806" cy="115544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425821" y="5622023"/>
            <a:ext cx="1449070" cy="114004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75394" y="5622035"/>
            <a:ext cx="1654555" cy="13919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65024"/>
            <a:ext cx="9587865" cy="722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СУХИЕ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 СТРОИТЕЛЬНЫЕ</a:t>
            </a:r>
            <a:r>
              <a:rPr sz="1400" b="1" spc="-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0000E1"/>
                </a:solidFill>
                <a:latin typeface="Times New Roman"/>
                <a:cs typeface="Times New Roman"/>
              </a:rPr>
              <a:t>СМЕСИ</a:t>
            </a:r>
            <a:endParaRPr sz="14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3499"/>
              </a:lnSpc>
              <a:spcBef>
                <a:spcPts val="825"/>
              </a:spcBef>
            </a:pPr>
            <a:r>
              <a:rPr sz="1200" b="1" dirty="0">
                <a:solidFill>
                  <a:srgbClr val="333333"/>
                </a:solidFill>
                <a:latin typeface="Times New Roman"/>
                <a:cs typeface="Times New Roman"/>
              </a:rPr>
              <a:t>Сухая</a:t>
            </a:r>
            <a:r>
              <a:rPr sz="1200" b="1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33333"/>
                </a:solidFill>
                <a:latin typeface="Times New Roman"/>
                <a:cs typeface="Times New Roman"/>
              </a:rPr>
              <a:t>строительная</a:t>
            </a:r>
            <a:r>
              <a:rPr sz="120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33333"/>
                </a:solidFill>
                <a:latin typeface="Times New Roman"/>
                <a:cs typeface="Times New Roman"/>
              </a:rPr>
              <a:t>смесь</a:t>
            </a:r>
            <a:r>
              <a:rPr sz="1200"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sz="1200" b="1" dirty="0">
                <a:solidFill>
                  <a:srgbClr val="333333"/>
                </a:solidFill>
                <a:latin typeface="Times New Roman"/>
                <a:cs typeface="Times New Roman"/>
              </a:rPr>
              <a:t>ССС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—</a:t>
            </a:r>
            <a:r>
              <a:rPr sz="1200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33333"/>
                </a:solidFill>
                <a:latin typeface="Times New Roman"/>
                <a:cs typeface="Times New Roman"/>
              </a:rPr>
              <a:t>смесь</a:t>
            </a:r>
            <a:r>
              <a:rPr sz="1200"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33333"/>
                </a:solidFill>
                <a:latin typeface="Times New Roman"/>
                <a:cs typeface="Times New Roman"/>
              </a:rPr>
              <a:t>сухих</a:t>
            </a:r>
            <a:r>
              <a:rPr sz="1200"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компонентов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вяжущего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(минерального,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полимерного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или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смешанного),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заполнителя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добавок,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дозированных</a:t>
            </a:r>
            <a:r>
              <a:rPr sz="12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перемешанных</a:t>
            </a:r>
            <a:r>
              <a:rPr sz="12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sz="12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заводе,</a:t>
            </a:r>
            <a:r>
              <a:rPr sz="1200"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затворяемая</a:t>
            </a:r>
            <a:r>
              <a:rPr sz="12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водой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перед</a:t>
            </a:r>
            <a:r>
              <a:rPr sz="12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применением.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6746" y="4097231"/>
          <a:ext cx="10246994" cy="3335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8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8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77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2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Сухие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строительные</a:t>
                      </a:r>
                      <a:r>
                        <a:rPr sz="1200" b="1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смеси</a:t>
                      </a:r>
                      <a:r>
                        <a:rPr sz="1200" b="1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применяются</a:t>
                      </a:r>
                      <a:r>
                        <a:rPr sz="1200" spc="2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строительстве</a:t>
                      </a:r>
                      <a:r>
                        <a:rPr sz="1200" spc="2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200" spc="2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200" spc="2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ремонте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r>
                        <a:rPr sz="1200" spc="2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2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выполнения</a:t>
                      </a:r>
                      <a:r>
                        <a:rPr sz="1200" spc="2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различных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видов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работ:</a:t>
                      </a:r>
                      <a:r>
                        <a:rPr sz="1200" spc="2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укладки</a:t>
                      </a:r>
                      <a:r>
                        <a:rPr sz="1200" spc="2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плитки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 marR="24130">
                        <a:lnSpc>
                          <a:spcPts val="138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наклеивания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обоев,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заделывания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щелей</a:t>
                      </a:r>
                      <a:r>
                        <a:rPr sz="1200" spc="229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2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других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неровностей</a:t>
                      </a:r>
                      <a:r>
                        <a:rPr sz="1200" spc="229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поверхности,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устройства</a:t>
                      </a:r>
                      <a:r>
                        <a:rPr sz="1200" spc="2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наливных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полов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229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шпаклевки</a:t>
                      </a:r>
                      <a:r>
                        <a:rPr sz="1200" spc="229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стен,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нанесения</a:t>
                      </a:r>
                      <a:r>
                        <a:rPr sz="1200" spc="229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декоративных штукатурок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др.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Отличный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результат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можно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получить,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выбирая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качественные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сухие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смеси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соблюдая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технологию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их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нанесения.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Строители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продавцы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выделяют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следующие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разновидности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сухой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смеси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типу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возможных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работ: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7860" indent="-227965">
                        <a:lnSpc>
                          <a:spcPts val="1410"/>
                        </a:lnSpc>
                        <a:spcBef>
                          <a:spcPts val="1320"/>
                        </a:spcBef>
                        <a:buFont typeface="Wingdings"/>
                        <a:buChar char=""/>
                        <a:tabLst>
                          <a:tab pos="65786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шпаклевочная;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7860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65786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штукатурная;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7860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65786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напольная;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7860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65786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защитная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(останавливающая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негативное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действие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погоды);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7860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65786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монтажная;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7860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65786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кладочная;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7860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65786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декоративная;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7860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65786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грунтовочная;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7860" indent="-227965">
                        <a:lnSpc>
                          <a:spcPts val="1410"/>
                        </a:lnSpc>
                        <a:buFont typeface="Wingdings"/>
                        <a:buChar char=""/>
                        <a:tabLst>
                          <a:tab pos="65786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гидроизоляционная.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01295" marR="125730">
                        <a:lnSpc>
                          <a:spcPts val="1380"/>
                        </a:lnSpc>
                        <a:spcBef>
                          <a:spcPts val="131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Кроме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цемента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гипса,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качестве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вяжущего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вещества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может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применяться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ряд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полимеров,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известь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даже</a:t>
                      </a:r>
                      <a:r>
                        <a:rPr sz="12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более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сложные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сочетания.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11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402" y="828294"/>
            <a:ext cx="9571350" cy="29521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536" y="4724400"/>
            <a:ext cx="2785110" cy="26982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47" y="356108"/>
            <a:ext cx="10149840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0000E1"/>
                </a:solidFill>
                <a:latin typeface="Times New Roman"/>
                <a:cs typeface="Times New Roman"/>
              </a:rPr>
              <a:t>ЛАКОКРАСОЧНЫЕ</a:t>
            </a:r>
            <a:r>
              <a:rPr sz="1400" b="1" spc="1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0000E1"/>
                </a:solidFill>
                <a:latin typeface="Times New Roman"/>
                <a:cs typeface="Times New Roman"/>
              </a:rPr>
              <a:t>МАТЕРИАЛЫ,</a:t>
            </a:r>
            <a:r>
              <a:rPr sz="1400" b="1" spc="1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ХИМИЯ</a:t>
            </a:r>
            <a:endParaRPr sz="14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3800"/>
              </a:lnSpc>
              <a:spcBef>
                <a:spcPts val="810"/>
              </a:spcBef>
            </a:pP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Композиционные</a:t>
            </a:r>
            <a:r>
              <a:rPr sz="1200"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составы,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наносимые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отделываемые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поверхности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жидком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или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порошкообразном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виде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равномерными</a:t>
            </a:r>
            <a:r>
              <a:rPr sz="1200" spc="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тонкими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слоями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образующие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после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высыхания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отвердения,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плёнку,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имеющую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прочное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сцепление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основанием.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Сформировавшуюся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плёнку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называют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лакокрасочным</a:t>
            </a:r>
            <a:r>
              <a:rPr sz="1200" spc="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покрытием,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свойством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которого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является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защита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поверхности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от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внешних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воздействий,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придание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ей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определённого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вида,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цвета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фактуры.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1760" y="1668864"/>
          <a:ext cx="10266680" cy="5403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4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3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8615">
                <a:tc>
                  <a:txBody>
                    <a:bodyPr/>
                    <a:lstStyle/>
                    <a:p>
                      <a:pPr marL="46355" algn="just">
                        <a:lnSpc>
                          <a:spcPts val="12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b="1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зависимости</a:t>
                      </a:r>
                      <a:r>
                        <a:rPr sz="1200" b="1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200" b="1" spc="3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назначения</a:t>
                      </a:r>
                      <a:r>
                        <a:rPr sz="1200" b="1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состава</a:t>
                      </a:r>
                      <a:r>
                        <a:rPr sz="1200" b="1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лакокрасочные</a:t>
                      </a:r>
                      <a:r>
                        <a:rPr sz="1200" b="1" spc="3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355" algn="just">
                        <a:lnSpc>
                          <a:spcPts val="13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(ЛКМ)</a:t>
                      </a:r>
                      <a:r>
                        <a:rPr sz="1200" b="1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делятся</a:t>
                      </a:r>
                      <a:r>
                        <a:rPr sz="1200" b="1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200" b="1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следующие</a:t>
                      </a:r>
                      <a:r>
                        <a:rPr sz="1200" b="1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виды: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355" marR="65405" algn="just">
                        <a:lnSpc>
                          <a:spcPts val="138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Лаки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это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растворы</a:t>
                      </a:r>
                      <a:r>
                        <a:rPr sz="1200" spc="2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пленкообразующих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веществ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2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растворителях</a:t>
                      </a:r>
                      <a:r>
                        <a:rPr sz="1200" spc="2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(или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воде),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после</a:t>
                      </a:r>
                      <a:r>
                        <a:rPr sz="12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высыхания образуют</a:t>
                      </a:r>
                      <a:r>
                        <a:rPr sz="12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однородное,</a:t>
                      </a:r>
                      <a:r>
                        <a:rPr sz="12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твёрдое,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прозрачное покрытие.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355" marR="64769" algn="just">
                        <a:lnSpc>
                          <a:spcPts val="13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Краски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1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суспензии</a:t>
                      </a:r>
                      <a:r>
                        <a:rPr sz="1200" spc="1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пигментов</a:t>
                      </a:r>
                      <a:r>
                        <a:rPr sz="1200" spc="1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1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пленкообразующих</a:t>
                      </a:r>
                      <a:r>
                        <a:rPr sz="1200" spc="1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веществах,</a:t>
                      </a:r>
                      <a:r>
                        <a:rPr sz="1200" spc="1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которые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после</a:t>
                      </a:r>
                      <a:r>
                        <a:rPr sz="12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высыхания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образуют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непрозрачное</a:t>
                      </a:r>
                      <a:r>
                        <a:rPr sz="12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однородное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покрытие.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355" marR="64135" algn="just">
                        <a:lnSpc>
                          <a:spcPts val="13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Эмали</a:t>
                      </a:r>
                      <a:r>
                        <a:rPr sz="1200" b="1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1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суспензии</a:t>
                      </a:r>
                      <a:r>
                        <a:rPr sz="1200" spc="1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пигментов,</a:t>
                      </a:r>
                      <a:r>
                        <a:rPr sz="1200" spc="1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наполнителей</a:t>
                      </a:r>
                      <a:r>
                        <a:rPr sz="1200" spc="1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1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лаке,</a:t>
                      </a:r>
                      <a:r>
                        <a:rPr sz="1200" spc="1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200" spc="11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после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высыхания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образуют</a:t>
                      </a:r>
                      <a:r>
                        <a:rPr sz="12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непрозрачное, твёрдое</a:t>
                      </a:r>
                      <a:r>
                        <a:rPr sz="12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покрытие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различной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структуры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блеска.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355" marR="66675" algn="just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Грунтовки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суспензии</a:t>
                      </a:r>
                      <a:r>
                        <a:rPr sz="1200" spc="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пигментов</a:t>
                      </a:r>
                      <a:r>
                        <a:rPr sz="1200" spc="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spc="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наполнителями</a:t>
                      </a:r>
                      <a:r>
                        <a:rPr sz="1200" spc="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пленкообразующем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веществе,</a:t>
                      </a:r>
                      <a:r>
                        <a:rPr sz="12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2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после</a:t>
                      </a:r>
                      <a:r>
                        <a:rPr sz="12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высыхания</a:t>
                      </a:r>
                      <a:r>
                        <a:rPr sz="12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образуют</a:t>
                      </a:r>
                      <a:r>
                        <a:rPr sz="1200" spc="1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однородную</a:t>
                      </a:r>
                      <a:r>
                        <a:rPr sz="12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непрозрачную плёнку.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355" marR="65405" algn="just">
                        <a:lnSpc>
                          <a:spcPts val="13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Шпаклёвки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1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смесь</a:t>
                      </a:r>
                      <a:r>
                        <a:rPr sz="1200" spc="1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наполнителей,</a:t>
                      </a:r>
                      <a:r>
                        <a:rPr sz="1200" spc="18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пигментов</a:t>
                      </a:r>
                      <a:r>
                        <a:rPr sz="1200" spc="1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1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пленкообразующих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веществ,</a:t>
                      </a:r>
                      <a:r>
                        <a:rPr sz="1200" spc="4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пастообразная</a:t>
                      </a:r>
                      <a:r>
                        <a:rPr sz="1200" spc="4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вязкая</a:t>
                      </a:r>
                      <a:r>
                        <a:rPr sz="1200" spc="4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масса,</a:t>
                      </a:r>
                      <a:r>
                        <a:rPr sz="1200" spc="4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предназначенная</a:t>
                      </a:r>
                      <a:r>
                        <a:rPr sz="1200" spc="4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4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заполнения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дефектов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поверхности,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придания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r>
                        <a:rPr sz="12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равномерной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фактуры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 marR="24130" algn="just">
                        <a:lnSpc>
                          <a:spcPct val="95900"/>
                        </a:lnSpc>
                        <a:spcBef>
                          <a:spcPts val="64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Антисептик</a:t>
                      </a:r>
                      <a:r>
                        <a:rPr sz="1200" b="1" spc="114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дерева</a:t>
                      </a:r>
                      <a:r>
                        <a:rPr sz="12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2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комплексная</a:t>
                      </a:r>
                      <a:r>
                        <a:rPr sz="12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защита</a:t>
                      </a:r>
                      <a:r>
                        <a:rPr sz="12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2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любых</a:t>
                      </a:r>
                      <a:r>
                        <a:rPr sz="12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возможных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2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разрушений</a:t>
                      </a:r>
                      <a:r>
                        <a:rPr sz="12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древесины.</a:t>
                      </a:r>
                      <a:r>
                        <a:rPr sz="12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Часто</a:t>
                      </a:r>
                      <a:r>
                        <a:rPr sz="12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они</a:t>
                      </a:r>
                      <a:r>
                        <a:rPr sz="12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дополнительно</a:t>
                      </a:r>
                      <a:r>
                        <a:rPr sz="12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обладают водостойкими,</a:t>
                      </a:r>
                      <a:r>
                        <a:rPr sz="12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грязеотталкивающими,</a:t>
                      </a:r>
                      <a:r>
                        <a:rPr sz="12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декоративными</a:t>
                      </a:r>
                      <a:r>
                        <a:rPr sz="12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(колорирующими</a:t>
                      </a:r>
                      <a:r>
                        <a:rPr sz="12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отбеливающими)</a:t>
                      </a:r>
                      <a:r>
                        <a:rPr sz="12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противопожарными</a:t>
                      </a:r>
                      <a:r>
                        <a:rPr sz="12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свойствами.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6675" marR="56515">
                        <a:lnSpc>
                          <a:spcPts val="1380"/>
                        </a:lnSpc>
                      </a:pP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Колер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паста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(иногда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называется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просто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колер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колеровочная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паста)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это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концентрированный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краситель,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который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используется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колеровки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красок, шпатлёвок. Самостоятельного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применения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имеет.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6675" marR="254635">
                        <a:lnSpc>
                          <a:spcPts val="1380"/>
                        </a:lnSpc>
                      </a:pP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Растворитель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вещество,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способное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растворять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другие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твёрдые,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жидкие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газообразные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вещества,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изменяя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их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химически.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4802" y="1788541"/>
            <a:ext cx="4750638" cy="265671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510" y="4692142"/>
            <a:ext cx="1523047" cy="14900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37995" y="4649597"/>
            <a:ext cx="3450590" cy="2423160"/>
            <a:chOff x="1737995" y="4649597"/>
            <a:chExt cx="3450590" cy="24231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7995" y="5555107"/>
              <a:ext cx="1748917" cy="15176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3925" y="4649597"/>
              <a:ext cx="1724660" cy="17246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3415" y="356108"/>
            <a:ext cx="10205720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ФИНИШНАЯ</a:t>
            </a:r>
            <a:r>
              <a:rPr sz="1400" b="1" spc="-4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0000E1"/>
                </a:solidFill>
                <a:latin typeface="Times New Roman"/>
                <a:cs typeface="Times New Roman"/>
              </a:rPr>
              <a:t>ОТДЕЛКА</a:t>
            </a:r>
            <a:r>
              <a:rPr sz="1400" b="1" spc="-3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ВНУТРЕНЯЯ</a:t>
            </a:r>
            <a:endParaRPr sz="1400">
              <a:latin typeface="Times New Roman"/>
              <a:cs typeface="Times New Roman"/>
            </a:endParaRPr>
          </a:p>
          <a:p>
            <a:pPr marL="12700" marR="5080" indent="36195" algn="ctr">
              <a:lnSpc>
                <a:spcPct val="103800"/>
              </a:lnSpc>
              <a:spcBef>
                <a:spcPts val="810"/>
              </a:spcBef>
            </a:pP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Заключительный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этап</a:t>
            </a:r>
            <a:r>
              <a:rPr sz="1200"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ремонтных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работ.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Что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включает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себя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33333"/>
                </a:solidFill>
                <a:latin typeface="Times New Roman"/>
                <a:cs typeface="Times New Roman"/>
              </a:rPr>
              <a:t>финишная</a:t>
            </a:r>
            <a:r>
              <a:rPr sz="1200" b="1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отделка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?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33333"/>
                </a:solidFill>
                <a:latin typeface="Times New Roman"/>
                <a:cs typeface="Times New Roman"/>
              </a:rPr>
              <a:t>Это</a:t>
            </a:r>
            <a:r>
              <a:rPr sz="1200" b="1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целый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комплекс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работ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оформлению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помещения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декоративными отделочными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материалами.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Сюда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входит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оклейка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стен,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обработка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их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декоративной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штукатуркой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или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камнем,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покраска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потолка,</a:t>
            </a:r>
            <a:r>
              <a:rPr sz="1200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33333"/>
                </a:solidFill>
                <a:latin typeface="Times New Roman"/>
                <a:cs typeface="Times New Roman"/>
              </a:rPr>
              <a:t>отделка</a:t>
            </a:r>
            <a:r>
              <a:rPr sz="1200"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пола,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установка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молдингов,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порогов,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плинтусов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карнизов,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а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также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работы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гипсокартоном,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штукатуркой,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шпатлевкой.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5222" y="1662684"/>
          <a:ext cx="10429874" cy="5254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7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4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9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14984">
                        <a:lnSpc>
                          <a:spcPts val="1360"/>
                        </a:lnSpc>
                      </a:pP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Напольные</a:t>
                      </a:r>
                      <a:r>
                        <a:rPr sz="1200" b="1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покрытия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35"/>
                        </a:spcBef>
                        <a:buClr>
                          <a:srgbClr val="333333"/>
                        </a:buClr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spc="-10" dirty="0">
                          <a:latin typeface="Times New Roman"/>
                          <a:cs typeface="Times New Roman"/>
                          <a:hlinkClick r:id="rId2"/>
                        </a:rPr>
                        <a:t>Ламинат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15"/>
                        </a:spcBef>
                        <a:buClr>
                          <a:srgbClr val="333333"/>
                        </a:buClr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spc="-10" dirty="0">
                          <a:latin typeface="Times New Roman"/>
                          <a:cs typeface="Times New Roman"/>
                          <a:hlinkClick r:id="rId3"/>
                        </a:rPr>
                        <a:t>Паркет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Clr>
                          <a:srgbClr val="333333"/>
                        </a:buClr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spc="-10" dirty="0">
                          <a:latin typeface="Times New Roman"/>
                          <a:cs typeface="Times New Roman"/>
                          <a:hlinkClick r:id="rId4"/>
                        </a:rPr>
                        <a:t>Паркетная</a:t>
                      </a:r>
                      <a:r>
                        <a:rPr sz="900" spc="30" dirty="0">
                          <a:latin typeface="Times New Roman"/>
                          <a:cs typeface="Times New Roman"/>
                          <a:hlinkClick r:id="rId4"/>
                        </a:rPr>
                        <a:t> </a:t>
                      </a:r>
                      <a:r>
                        <a:rPr sz="900" spc="-10" dirty="0">
                          <a:latin typeface="Times New Roman"/>
                          <a:cs typeface="Times New Roman"/>
                          <a:hlinkClick r:id="rId4"/>
                        </a:rPr>
                        <a:t>доска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Clr>
                          <a:srgbClr val="333333"/>
                        </a:buClr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spc="-10" dirty="0">
                          <a:latin typeface="Times New Roman"/>
                          <a:cs typeface="Times New Roman"/>
                          <a:hlinkClick r:id="rId5"/>
                        </a:rPr>
                        <a:t>Керамическая</a:t>
                      </a:r>
                      <a:r>
                        <a:rPr sz="900" spc="20" dirty="0">
                          <a:latin typeface="Times New Roman"/>
                          <a:cs typeface="Times New Roman"/>
                          <a:hlinkClick r:id="rId5"/>
                        </a:rPr>
                        <a:t> </a:t>
                      </a:r>
                      <a:r>
                        <a:rPr sz="900" spc="-10" dirty="0">
                          <a:latin typeface="Times New Roman"/>
                          <a:cs typeface="Times New Roman"/>
                          <a:hlinkClick r:id="rId5"/>
                        </a:rPr>
                        <a:t>плитка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10"/>
                        </a:spcBef>
                        <a:buClr>
                          <a:srgbClr val="333333"/>
                        </a:buClr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spc="-10" dirty="0">
                          <a:latin typeface="Times New Roman"/>
                          <a:cs typeface="Times New Roman"/>
                          <a:hlinkClick r:id="rId6"/>
                        </a:rPr>
                        <a:t>Мармолеум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Clr>
                          <a:srgbClr val="333333"/>
                        </a:buClr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spc="-10" dirty="0">
                          <a:latin typeface="Times New Roman"/>
                          <a:cs typeface="Times New Roman"/>
                          <a:hlinkClick r:id="rId7"/>
                        </a:rPr>
                        <a:t>Кварцвиниловая</a:t>
                      </a:r>
                      <a:r>
                        <a:rPr sz="900" dirty="0">
                          <a:latin typeface="Times New Roman"/>
                          <a:cs typeface="Times New Roman"/>
                          <a:hlinkClick r:id="rId7"/>
                        </a:rPr>
                        <a:t> </a:t>
                      </a:r>
                      <a:r>
                        <a:rPr sz="900" spc="-10" dirty="0">
                          <a:latin typeface="Times New Roman"/>
                          <a:cs typeface="Times New Roman"/>
                          <a:hlinkClick r:id="rId7"/>
                        </a:rPr>
                        <a:t>облицовка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10"/>
                        </a:spcBef>
                        <a:buClr>
                          <a:srgbClr val="333333"/>
                        </a:buClr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spc="-10" dirty="0">
                          <a:latin typeface="Times New Roman"/>
                          <a:cs typeface="Times New Roman"/>
                          <a:hlinkClick r:id="rId8"/>
                        </a:rPr>
                        <a:t>Наливной</a:t>
                      </a:r>
                      <a:r>
                        <a:rPr sz="900" spc="10" dirty="0">
                          <a:latin typeface="Times New Roman"/>
                          <a:cs typeface="Times New Roman"/>
                          <a:hlinkClick r:id="rId8"/>
                        </a:rPr>
                        <a:t> </a:t>
                      </a:r>
                      <a:r>
                        <a:rPr sz="900" spc="-25" dirty="0">
                          <a:latin typeface="Times New Roman"/>
                          <a:cs typeface="Times New Roman"/>
                          <a:hlinkClick r:id="rId8"/>
                        </a:rPr>
                        <a:t>пол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1610">
                        <a:lnSpc>
                          <a:spcPts val="1360"/>
                        </a:lnSpc>
                      </a:pP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Керамическая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плитка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затирка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23240" indent="-225425">
                        <a:lnSpc>
                          <a:spcPct val="100000"/>
                        </a:lnSpc>
                        <a:spcBef>
                          <a:spcPts val="80"/>
                        </a:spcBef>
                        <a:buSzPct val="133333"/>
                        <a:buFont typeface="Symbol"/>
                        <a:buChar char=""/>
                        <a:tabLst>
                          <a:tab pos="523240" algn="l"/>
                        </a:tabLst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Мозаичная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плитка;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3240" indent="-225425">
                        <a:lnSpc>
                          <a:spcPct val="100000"/>
                        </a:lnSpc>
                        <a:spcBef>
                          <a:spcPts val="20"/>
                        </a:spcBef>
                        <a:buSzPct val="133333"/>
                        <a:buFont typeface="Symbol"/>
                        <a:buChar char=""/>
                        <a:tabLst>
                          <a:tab pos="523240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Майолика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метлахская плитка;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3240" indent="-225425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133333"/>
                        <a:buFont typeface="Symbol"/>
                        <a:buChar char=""/>
                        <a:tabLst>
                          <a:tab pos="523240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Плитка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коттофорте;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3240" indent="-225425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133333"/>
                        <a:buFont typeface="Symbol"/>
                        <a:buChar char=""/>
                        <a:tabLst>
                          <a:tab pos="523240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Керамогранит;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3240" indent="-225425">
                        <a:lnSpc>
                          <a:spcPct val="100000"/>
                        </a:lnSpc>
                        <a:spcBef>
                          <a:spcPts val="15"/>
                        </a:spcBef>
                        <a:buSzPct val="133333"/>
                        <a:buFont typeface="Symbol"/>
                        <a:buChar char=""/>
                        <a:tabLst>
                          <a:tab pos="523240" algn="l"/>
                        </a:tabLst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Пористая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плитка;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3240" indent="-225425">
                        <a:lnSpc>
                          <a:spcPct val="100000"/>
                        </a:lnSpc>
                        <a:buSzPct val="133333"/>
                        <a:buFont typeface="Symbol"/>
                        <a:buChar char=""/>
                        <a:tabLst>
                          <a:tab pos="523240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Клинкерная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плитка;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3240" indent="-225425">
                        <a:lnSpc>
                          <a:spcPts val="955"/>
                        </a:lnSpc>
                        <a:spcBef>
                          <a:spcPts val="10"/>
                        </a:spcBef>
                        <a:buSzPct val="133333"/>
                        <a:buFont typeface="Symbol"/>
                        <a:buChar char=""/>
                        <a:tabLst>
                          <a:tab pos="523240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Тосканская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плитка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плитка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Котто;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3240" indent="-225425">
                        <a:lnSpc>
                          <a:spcPts val="1195"/>
                        </a:lnSpc>
                        <a:buSzPct val="133333"/>
                        <a:buFont typeface="Symbol"/>
                        <a:buChar char=""/>
                        <a:tabLst>
                          <a:tab pos="523240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Терралья;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Грес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170">
                <a:tc>
                  <a:txBody>
                    <a:bodyPr/>
                    <a:lstStyle/>
                    <a:p>
                      <a:pPr marL="11506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Обои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75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Бумажные;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Флизелиновые;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Виниловые;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15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Текстильные;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Стеклообои;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15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Жидкие;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Бамбуковые;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Фотообои;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15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Велюровые;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Пробковые;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5775" indent="-225425">
                        <a:lnSpc>
                          <a:spcPct val="100000"/>
                        </a:lnSpc>
                        <a:spcBef>
                          <a:spcPts val="15"/>
                        </a:spcBef>
                        <a:buSzPct val="133333"/>
                        <a:buFont typeface="Symbol"/>
                        <a:buChar char=""/>
                        <a:tabLst>
                          <a:tab pos="485775" algn="l"/>
                        </a:tabLst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</a:t>
                      </a:r>
                      <a:r>
                        <a:rPr sz="9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покраску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402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Панели</a:t>
                      </a:r>
                      <a:r>
                        <a:rPr sz="1200" b="1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b="1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отделки</a:t>
                      </a:r>
                      <a:r>
                        <a:rPr sz="1200" b="1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стен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30225" indent="-228600">
                        <a:lnSpc>
                          <a:spcPts val="1055"/>
                        </a:lnSpc>
                        <a:buFont typeface="Symbol"/>
                        <a:buChar char=""/>
                        <a:tabLst>
                          <a:tab pos="53022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Натуральные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массив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дерева,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шпон,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30860" marR="142240">
                        <a:lnSpc>
                          <a:spcPts val="103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стекло,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камень,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гипс,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кожа,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алюминий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5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30860" marR="119380" indent="-229235">
                        <a:lnSpc>
                          <a:spcPts val="1030"/>
                        </a:lnSpc>
                        <a:spcBef>
                          <a:spcPts val="80"/>
                        </a:spcBef>
                        <a:buFont typeface="Symbol"/>
                        <a:buChar char=""/>
                        <a:tabLst>
                          <a:tab pos="530860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Искусственные</a:t>
                      </a:r>
                      <a:r>
                        <a:rPr sz="900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ПУ</a:t>
                      </a:r>
                      <a:r>
                        <a:rPr sz="900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(полиуретан),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ПВХ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(поливинилхлорид),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пластик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657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Декоративный</a:t>
                      </a:r>
                      <a:r>
                        <a:rPr sz="1200" b="1" spc="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камень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buSzPct val="133333"/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гипса;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325"/>
                        </a:spcBef>
                        <a:buSzPct val="133333"/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кварца;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325"/>
                        </a:spcBef>
                        <a:buSzPct val="133333"/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акрила;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315"/>
                        </a:spcBef>
                        <a:buSzPct val="133333"/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основе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бетона;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9590" indent="-227965">
                        <a:lnSpc>
                          <a:spcPct val="100000"/>
                        </a:lnSpc>
                        <a:spcBef>
                          <a:spcPts val="120"/>
                        </a:spcBef>
                        <a:buSzPct val="133333"/>
                        <a:buFont typeface="Symbol"/>
                        <a:buChar char=""/>
                        <a:tabLst>
                          <a:tab pos="529590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керамограниты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041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6895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Потолочные</a:t>
                      </a:r>
                      <a:r>
                        <a:rPr sz="1200" b="1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системы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27685" indent="-22860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52768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Гипсокартонные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потолки;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768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52768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Потолки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Армстронг;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768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52768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Потолки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Грильято;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768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527685" algn="l"/>
                        </a:tabLst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Кассетные</a:t>
                      </a:r>
                      <a:r>
                        <a:rPr sz="9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потолки;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768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527685" algn="l"/>
                        </a:tabLst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Клеевые</a:t>
                      </a:r>
                      <a:r>
                        <a:rPr sz="9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потолки;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768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52768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Натяжные потолки;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768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527685" algn="l"/>
                        </a:tabLst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Реечные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потолки.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413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6971" y="1662684"/>
            <a:ext cx="2585466" cy="15521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42203" y="1662684"/>
            <a:ext cx="2495550" cy="15308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84932" y="3293364"/>
            <a:ext cx="2414777" cy="169849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74152" y="3293364"/>
            <a:ext cx="2445259" cy="166344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2879" y="5236464"/>
            <a:ext cx="2539746" cy="168173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69635" y="5236464"/>
            <a:ext cx="2433066" cy="168173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987" y="356108"/>
            <a:ext cx="10196830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ГИПСОКАРТОН</a:t>
            </a:r>
            <a:r>
              <a:rPr sz="1400" b="1" spc="-4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И</a:t>
            </a:r>
            <a:r>
              <a:rPr sz="1400" b="1" spc="-2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ПРОФИЛЬ</a:t>
            </a:r>
            <a:endParaRPr sz="14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3299"/>
              </a:lnSpc>
              <a:spcBef>
                <a:spcPts val="815"/>
              </a:spcBef>
            </a:pP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Строительный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материал,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представляющий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собой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лист,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состоящий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из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двух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слоёв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строительной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бумаги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сердечника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из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слоя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затвердевшего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гипсового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теста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50" dirty="0">
                <a:solidFill>
                  <a:srgbClr val="333333"/>
                </a:solidFill>
                <a:latin typeface="Times New Roman"/>
                <a:cs typeface="Times New Roman"/>
              </a:rPr>
              <a:t>с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наполнителями. Предназначается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для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устройства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обшивок,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перегородок, 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потолков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зданиях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сухим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нормальным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влажностным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режимом.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9314" y="1500378"/>
          <a:ext cx="10279380" cy="565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3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0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85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9535" marR="24765" algn="just">
                        <a:lnSpc>
                          <a:spcPct val="95900"/>
                        </a:lnSpc>
                        <a:spcBef>
                          <a:spcPts val="1145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Различают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обычный</a:t>
                      </a:r>
                      <a:r>
                        <a:rPr sz="1200" spc="2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гипсокартон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(ГКЛ)</a:t>
                      </a:r>
                      <a:r>
                        <a:rPr sz="1200" spc="2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229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влагостойкий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гипсокартон</a:t>
                      </a:r>
                      <a:r>
                        <a:rPr sz="1200" spc="1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(ГКЛВ),</a:t>
                      </a:r>
                      <a:r>
                        <a:rPr sz="1200" spc="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spc="10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также</a:t>
                      </a:r>
                      <a:r>
                        <a:rPr sz="1200" spc="10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огнестойкий</a:t>
                      </a:r>
                      <a:r>
                        <a:rPr sz="1200" spc="1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соответственно ГКЛО.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 marR="24765" algn="just">
                        <a:lnSpc>
                          <a:spcPts val="1380"/>
                        </a:lnSpc>
                        <a:spcBef>
                          <a:spcPts val="35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Влагостойкий</a:t>
                      </a:r>
                      <a:r>
                        <a:rPr sz="1200" spc="3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гипсокартон</a:t>
                      </a:r>
                      <a:r>
                        <a:rPr sz="1200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предназначен</a:t>
                      </a:r>
                      <a:r>
                        <a:rPr sz="1200" spc="3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3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работ</a:t>
                      </a:r>
                      <a:r>
                        <a:rPr sz="1200" spc="3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помещениях</a:t>
                      </a:r>
                      <a:r>
                        <a:rPr sz="1200" spc="4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spc="4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повышенным</a:t>
                      </a:r>
                      <a:r>
                        <a:rPr sz="1200" spc="4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содержанием</a:t>
                      </a:r>
                      <a:r>
                        <a:rPr sz="1200" spc="4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паров</a:t>
                      </a:r>
                      <a:r>
                        <a:rPr sz="1200" spc="4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4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воздухе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(например,</a:t>
                      </a:r>
                      <a:r>
                        <a:rPr sz="1200" spc="49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ванных</a:t>
                      </a:r>
                      <a:r>
                        <a:rPr sz="1200" spc="4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комнатах).</a:t>
                      </a:r>
                      <a:r>
                        <a:rPr sz="1200" spc="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Огнестойкий</a:t>
                      </a:r>
                      <a:r>
                        <a:rPr sz="1200" spc="49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гипсокартон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применяется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отделке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порталов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каминов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других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мест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вблизи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источников</a:t>
                      </a:r>
                      <a:r>
                        <a:rPr sz="12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открытого</a:t>
                      </a:r>
                      <a:r>
                        <a:rPr sz="1200" spc="-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огня.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 marR="24130" algn="just">
                        <a:lnSpc>
                          <a:spcPts val="1380"/>
                        </a:lnSpc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Существует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также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гипсоволокнистый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лист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ГВЛ,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отличающийся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повышенной</a:t>
                      </a:r>
                      <a:r>
                        <a:rPr sz="1200" spc="-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прочностью.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4541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50" marR="257175" indent="-228600" algn="just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260350" algn="l"/>
                        </a:tabLst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Гипсокартон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активно</a:t>
                      </a:r>
                      <a:r>
                        <a:rPr sz="1200" spc="2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используется</a:t>
                      </a:r>
                      <a:r>
                        <a:rPr sz="1200" spc="25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200" spc="2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только</a:t>
                      </a:r>
                      <a:r>
                        <a:rPr sz="1200" spc="25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25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стен,</a:t>
                      </a:r>
                      <a:r>
                        <a:rPr sz="1200" spc="25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200" spc="25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2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создания</a:t>
                      </a:r>
                      <a:r>
                        <a:rPr sz="1200" spc="48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фальшпотолков,</a:t>
                      </a:r>
                      <a:r>
                        <a:rPr sz="1200" spc="48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spc="4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также</a:t>
                      </a:r>
                      <a:r>
                        <a:rPr sz="1200" spc="48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4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изготовления</a:t>
                      </a:r>
                      <a:r>
                        <a:rPr sz="1200" spc="4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различных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мебельных</a:t>
                      </a:r>
                      <a:r>
                        <a:rPr sz="1200" spc="-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элементов.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50" marR="256540" indent="-228600" algn="just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260350" algn="l"/>
                        </a:tabLst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Гипсокартон</a:t>
                      </a:r>
                      <a:r>
                        <a:rPr sz="1200" b="1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является</a:t>
                      </a:r>
                      <a:r>
                        <a:rPr sz="1200" spc="1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пожаробезопасным</a:t>
                      </a:r>
                      <a:r>
                        <a:rPr sz="1200" spc="1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материалом:</a:t>
                      </a:r>
                      <a:r>
                        <a:rPr sz="1200" spc="1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гипс,</a:t>
                      </a:r>
                      <a:r>
                        <a:rPr sz="1200" spc="1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которого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он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изготавливается,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является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негорючим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материалом.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50" marR="256540" indent="-228600" algn="just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260350" algn="l"/>
                        </a:tabLst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Гипсокартон</a:t>
                      </a:r>
                      <a:r>
                        <a:rPr sz="1200" b="1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обладает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способностью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звукоизолировать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помещение: благодаря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своей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плотности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структуре</a:t>
                      </a:r>
                      <a:r>
                        <a:rPr sz="12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он</a:t>
                      </a:r>
                      <a:r>
                        <a:rPr sz="12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поглощает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звуковые</a:t>
                      </a:r>
                      <a:r>
                        <a:rPr sz="12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волны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снижает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шумовые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колебания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внутри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помещения.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50" marR="256540" indent="-228600" algn="just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260350" algn="l"/>
                        </a:tabLst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Гипсокартон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является</a:t>
                      </a:r>
                      <a:r>
                        <a:rPr sz="1200" spc="1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экологически</a:t>
                      </a:r>
                      <a:r>
                        <a:rPr sz="1200" spc="1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чистым</a:t>
                      </a:r>
                      <a:r>
                        <a:rPr sz="1200" spc="1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материалом:</a:t>
                      </a:r>
                      <a:r>
                        <a:rPr sz="1200" spc="1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главным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компонентом</a:t>
                      </a:r>
                      <a:r>
                        <a:rPr sz="1200" spc="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является</a:t>
                      </a:r>
                      <a:r>
                        <a:rPr sz="1200" spc="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гипс,</a:t>
                      </a:r>
                      <a:r>
                        <a:rPr sz="1200" spc="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который</a:t>
                      </a:r>
                      <a:r>
                        <a:rPr sz="1200" spc="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200" spc="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содержит</a:t>
                      </a:r>
                      <a:r>
                        <a:rPr sz="1200" spc="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вредных</a:t>
                      </a:r>
                      <a:r>
                        <a:rPr sz="1200" spc="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веществ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добавок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340" y="1500378"/>
            <a:ext cx="5701030" cy="25387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7152" y="4178808"/>
            <a:ext cx="4847082" cy="29786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792" y="65024"/>
            <a:ext cx="10282555" cy="722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solidFill>
                  <a:srgbClr val="0000E1"/>
                </a:solidFill>
                <a:latin typeface="Times New Roman"/>
                <a:cs typeface="Times New Roman"/>
              </a:rPr>
              <a:t>МЕТАЛЛОПРОКАТ,</a:t>
            </a:r>
            <a:r>
              <a:rPr sz="1400" b="1" spc="5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АРМАТУРА</a:t>
            </a:r>
            <a:endParaRPr sz="14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3499"/>
              </a:lnSpc>
              <a:spcBef>
                <a:spcPts val="825"/>
              </a:spcBef>
            </a:pP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Готовая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продукция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определённой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формы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размеров,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получаемая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прокатных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станах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из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железной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руды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помощью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горячей,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холодной</a:t>
            </a:r>
            <a:r>
              <a:rPr sz="1200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или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тёплой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прокатки, обжатия</a:t>
            </a:r>
            <a:r>
              <a:rPr sz="1200"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металла</a:t>
            </a:r>
            <a:r>
              <a:rPr sz="12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специальными</a:t>
            </a:r>
            <a:r>
              <a:rPr sz="1200"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валками.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6746" y="853567"/>
          <a:ext cx="10365105" cy="3054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9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5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4985">
                <a:tc>
                  <a:txBody>
                    <a:bodyPr/>
                    <a:lstStyle/>
                    <a:p>
                      <a:pPr marL="31750" marR="177800">
                        <a:lnSpc>
                          <a:spcPts val="1380"/>
                        </a:lnSpc>
                        <a:spcBef>
                          <a:spcPts val="310"/>
                        </a:spcBef>
                      </a:pP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Металлопрокат</a:t>
                      </a:r>
                      <a:r>
                        <a:rPr sz="1200" b="1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это</a:t>
                      </a:r>
                      <a:r>
                        <a:rPr sz="1200" spc="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изделия,</a:t>
                      </a:r>
                      <a:r>
                        <a:rPr sz="1200" spc="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200" spc="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изготавливают</a:t>
                      </a:r>
                      <a:r>
                        <a:rPr sz="1200" spc="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прокатном</a:t>
                      </a:r>
                      <a:r>
                        <a:rPr sz="1200" b="1" spc="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стане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00" spc="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данной</a:t>
                      </a:r>
                      <a:r>
                        <a:rPr sz="12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категории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принадлежат: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15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48831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Арматура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488315" algn="l"/>
                        </a:tabLst>
                      </a:pP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Уголок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стальной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48831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Трубы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ВГП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электросварные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48831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Трубы</a:t>
                      </a:r>
                      <a:r>
                        <a:rPr sz="12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профильные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488315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Полоса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стальная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48831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Квадрат стальной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48831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Швеллер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48831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Двутавр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410"/>
                        </a:lnSpc>
                        <a:buClr>
                          <a:srgbClr val="000000"/>
                        </a:buClr>
                        <a:buFont typeface="Wingdings"/>
                        <a:buChar char=""/>
                        <a:tabLst>
                          <a:tab pos="488315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Лист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стальной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рифленый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 marR="175895" algn="just">
                        <a:lnSpc>
                          <a:spcPct val="95900"/>
                        </a:lnSpc>
                      </a:pP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Металлопрокат</a:t>
                      </a:r>
                      <a:r>
                        <a:rPr sz="1200" b="1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используется</a:t>
                      </a:r>
                      <a:r>
                        <a:rPr sz="12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чаще</a:t>
                      </a:r>
                      <a:r>
                        <a:rPr sz="1200" spc="1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всего</a:t>
                      </a:r>
                      <a:r>
                        <a:rPr sz="12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строительной</a:t>
                      </a:r>
                      <a:r>
                        <a:rPr sz="1200" spc="1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сфере</a:t>
                      </a:r>
                      <a:r>
                        <a:rPr sz="12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(несущие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конструкции,</a:t>
                      </a:r>
                      <a:r>
                        <a:rPr sz="1200" spc="3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крепления,</a:t>
                      </a:r>
                      <a:r>
                        <a:rPr sz="1200" spc="3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трубопроводы,</a:t>
                      </a:r>
                      <a:r>
                        <a:rPr sz="1200" spc="3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строительные</a:t>
                      </a:r>
                      <a:r>
                        <a:rPr sz="1200" spc="3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элементы),</a:t>
                      </a:r>
                      <a:r>
                        <a:rPr sz="1200" spc="3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3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системах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отопления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вентиляции (металлические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коробы,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трубы,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радиаторы),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дорожных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работах,</a:t>
                      </a:r>
                      <a:r>
                        <a:rPr sz="1200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машиностроении,</a:t>
                      </a:r>
                      <a:r>
                        <a:rPr sz="1200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газо</a:t>
                      </a:r>
                      <a:r>
                        <a:rPr sz="1200" spc="38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200" spc="3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водоснабжении.</a:t>
                      </a:r>
                      <a:r>
                        <a:rPr sz="1200" spc="3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целом,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металлопрокат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используется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практически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всех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областях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производства.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19" y="4344921"/>
            <a:ext cx="9574533" cy="31447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7449" y="853567"/>
            <a:ext cx="4472905" cy="29342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720" y="356108"/>
            <a:ext cx="9909175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БЕТОН,</a:t>
            </a:r>
            <a:r>
              <a:rPr sz="1400" b="1" spc="-3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0000E1"/>
                </a:solidFill>
                <a:latin typeface="Times New Roman"/>
                <a:cs typeface="Times New Roman"/>
              </a:rPr>
              <a:t>НЕРУДНЫЕ МАТЕРИАЛЫ,</a:t>
            </a:r>
            <a:r>
              <a:rPr sz="1400" b="1" spc="-2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ЦЕМЕНТ</a:t>
            </a:r>
            <a:endParaRPr sz="14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3299"/>
              </a:lnSpc>
              <a:spcBef>
                <a:spcPts val="815"/>
              </a:spcBef>
            </a:pPr>
            <a:r>
              <a:rPr sz="1200" b="1" spc="-20" dirty="0">
                <a:solidFill>
                  <a:srgbClr val="3C3C3C"/>
                </a:solidFill>
                <a:latin typeface="Times New Roman"/>
                <a:cs typeface="Times New Roman"/>
              </a:rPr>
              <a:t>Нерудные</a:t>
            </a:r>
            <a:r>
              <a:rPr sz="1200" b="1" spc="-4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материалы</a:t>
            </a:r>
            <a:r>
              <a:rPr sz="1200" b="1" spc="-2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—</a:t>
            </a:r>
            <a:r>
              <a:rPr sz="1200" b="1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это</a:t>
            </a:r>
            <a:r>
              <a:rPr sz="1200" b="1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группа</a:t>
            </a:r>
            <a:r>
              <a:rPr sz="1200" b="1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сырьевых</a:t>
            </a:r>
            <a:r>
              <a:rPr sz="1200" b="1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ресурсов,</a:t>
            </a:r>
            <a:r>
              <a:rPr sz="1200" b="1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в</a:t>
            </a:r>
            <a:r>
              <a:rPr sz="1200" b="1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3C3C3C"/>
                </a:solidFill>
                <a:latin typeface="Times New Roman"/>
                <a:cs typeface="Times New Roman"/>
              </a:rPr>
              <a:t>которых</a:t>
            </a:r>
            <a:r>
              <a:rPr sz="1200" b="1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3C3C3C"/>
                </a:solidFill>
                <a:latin typeface="Times New Roman"/>
                <a:cs typeface="Times New Roman"/>
              </a:rPr>
              <a:t>отсутствуют</a:t>
            </a:r>
            <a:r>
              <a:rPr sz="1200" b="1" spc="-35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оксиды</a:t>
            </a:r>
            <a:r>
              <a:rPr sz="1200" b="1" spc="-25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и</a:t>
            </a:r>
            <a:r>
              <a:rPr sz="1200" b="1" spc="-1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соединения</a:t>
            </a:r>
            <a:r>
              <a:rPr sz="1200" b="1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C3C3C"/>
                </a:solidFill>
                <a:latin typeface="Times New Roman"/>
                <a:cs typeface="Times New Roman"/>
              </a:rPr>
              <a:t>металлов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.</a:t>
            </a:r>
            <a:r>
              <a:rPr sz="1200" spc="-35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К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ней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отнесены: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фракции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C3C3C"/>
                </a:solidFill>
                <a:latin typeface="Times New Roman"/>
                <a:cs typeface="Times New Roman"/>
              </a:rPr>
              <a:t>песка,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щебня,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гравия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его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отсева,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C3C3C"/>
                </a:solidFill>
                <a:latin typeface="Times New Roman"/>
                <a:cs typeface="Times New Roman"/>
              </a:rPr>
              <a:t>грунт,</a:t>
            </a:r>
            <a:r>
              <a:rPr sz="1200" spc="-25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C3C3C"/>
                </a:solidFill>
                <a:latin typeface="Times New Roman"/>
                <a:cs typeface="Times New Roman"/>
              </a:rPr>
              <a:t>вторично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C3C3C"/>
                </a:solidFill>
                <a:latin typeface="Times New Roman"/>
                <a:cs typeface="Times New Roman"/>
              </a:rPr>
              <a:t>используемое</a:t>
            </a:r>
            <a:r>
              <a:rPr sz="1200" spc="-35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строительное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сырье</a:t>
            </a:r>
            <a:r>
              <a:rPr sz="1200" spc="-25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(бой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кирпича,</a:t>
            </a:r>
            <a:r>
              <a:rPr sz="1200" spc="-25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C3C3C"/>
                </a:solidFill>
                <a:latin typeface="Times New Roman"/>
                <a:cs typeface="Times New Roman"/>
              </a:rPr>
              <a:t>частицы</a:t>
            </a:r>
            <a:r>
              <a:rPr sz="1200" spc="-30" dirty="0">
                <a:solidFill>
                  <a:srgbClr val="3C3C3C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C3C3C"/>
                </a:solidFill>
                <a:latin typeface="Times New Roman"/>
                <a:cs typeface="Times New Roman"/>
              </a:rPr>
              <a:t>асфальта).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5222" y="4122420"/>
          <a:ext cx="10201910" cy="32767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11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0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1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804" algn="ctr">
                        <a:lnSpc>
                          <a:spcPts val="1215"/>
                        </a:lnSpc>
                      </a:pPr>
                      <a:r>
                        <a:rPr sz="11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БЕТОН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9230" indent="-137795">
                        <a:lnSpc>
                          <a:spcPts val="1260"/>
                        </a:lnSpc>
                        <a:buSzPct val="90909"/>
                        <a:buFont typeface="Symbol"/>
                        <a:buChar char=""/>
                        <a:tabLst>
                          <a:tab pos="189230" algn="l"/>
                        </a:tabLst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М100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(В7,5)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подготовительный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этап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начальные шаги</a:t>
                      </a:r>
                      <a:r>
                        <a:rPr sz="11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строительства.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8595" marR="132080" indent="-137795">
                        <a:lnSpc>
                          <a:spcPct val="96000"/>
                        </a:lnSpc>
                        <a:spcBef>
                          <a:spcPts val="20"/>
                        </a:spcBef>
                        <a:buSzPct val="90909"/>
                        <a:buFont typeface="Symbol"/>
                        <a:buChar char=""/>
                        <a:tabLst>
                          <a:tab pos="189865" algn="l"/>
                        </a:tabLst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М150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(В12,5) —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подготовительные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работы, заливка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стяжек пола,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пешеходных 	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дорожек,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устройство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фундаментов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лёгких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складских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построек,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качестве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подушек 	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установки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бордюрного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камня.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8595" marR="24130" indent="-137795">
                        <a:lnSpc>
                          <a:spcPts val="1260"/>
                        </a:lnSpc>
                        <a:spcBef>
                          <a:spcPts val="45"/>
                        </a:spcBef>
                        <a:buSzPct val="90909"/>
                        <a:buFont typeface="Symbol"/>
                        <a:buChar char=""/>
                        <a:tabLst>
                          <a:tab pos="189865" algn="l"/>
                        </a:tabLst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М200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(В15)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малоэтажное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строительство,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заливка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фундаментов,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монолитных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стен, 	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устройство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лестничных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конструкций,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площадок,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пешеходных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дорожек.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9230" indent="-137795">
                        <a:lnSpc>
                          <a:spcPts val="1205"/>
                        </a:lnSpc>
                        <a:buSzPct val="90909"/>
                        <a:buFont typeface="Symbol"/>
                        <a:buChar char=""/>
                        <a:tabLst>
                          <a:tab pos="189230" algn="l"/>
                        </a:tabLst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М250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(В20)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все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этапы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возведения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малоэтажных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строений,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том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числе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9865" marR="247650">
                        <a:lnSpc>
                          <a:spcPts val="1260"/>
                        </a:lnSpc>
                        <a:spcBef>
                          <a:spcPts val="7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производстве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покрытий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перекрытий,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предназначенных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восприятия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высоких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нагрузок.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8595" marR="75565" indent="-137795">
                        <a:lnSpc>
                          <a:spcPts val="1260"/>
                        </a:lnSpc>
                        <a:spcBef>
                          <a:spcPts val="10"/>
                        </a:spcBef>
                        <a:buSzPct val="90909"/>
                        <a:buFont typeface="Symbol"/>
                        <a:buChar char=""/>
                        <a:tabLst>
                          <a:tab pos="189865" algn="l"/>
                        </a:tabLst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М300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(В22,5)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проведение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фундаментных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работ,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изготовление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блоков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несущих 	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стен,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перекрытий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покрытий,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заливка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дорожек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площадок,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предназначенных 	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восприятия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серьёзных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эксплуатационных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нагрузок.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8595" marR="426720" indent="-137795">
                        <a:lnSpc>
                          <a:spcPts val="1260"/>
                        </a:lnSpc>
                        <a:spcBef>
                          <a:spcPts val="15"/>
                        </a:spcBef>
                        <a:buSzPct val="90909"/>
                        <a:buFont typeface="Symbol"/>
                        <a:buChar char=""/>
                        <a:tabLst>
                          <a:tab pos="189865" algn="l"/>
                        </a:tabLst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М350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(В25)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многоэтажное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строительство,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изготовление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перекрытия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 	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покрытия,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опорных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балок,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несущих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колонн,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покрытий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аэропорта.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8595" marR="516890" indent="-137795">
                        <a:lnSpc>
                          <a:spcPts val="1260"/>
                        </a:lnSpc>
                        <a:spcBef>
                          <a:spcPts val="10"/>
                        </a:spcBef>
                        <a:buSzPct val="90909"/>
                        <a:buFont typeface="Symbol"/>
                        <a:buChar char=""/>
                        <a:tabLst>
                          <a:tab pos="189865" algn="l"/>
                        </a:tabLst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М400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(В30) —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изготовление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ЖБИ,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предназначенных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использования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 	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строительстве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высоконагружаемых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зданий,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гидротехнических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сооружений, 	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многоэтажных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торговых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центров,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выставочных</a:t>
                      </a:r>
                      <a:r>
                        <a:rPr sz="11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комплексов,</a:t>
                      </a:r>
                      <a:r>
                        <a:rPr sz="11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аквапарков.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8595" marR="297180" indent="-137795">
                        <a:lnSpc>
                          <a:spcPts val="1260"/>
                        </a:lnSpc>
                        <a:buSzPct val="90909"/>
                        <a:buFont typeface="Symbol"/>
                        <a:buChar char=""/>
                        <a:tabLst>
                          <a:tab pos="189865" algn="l"/>
                        </a:tabLst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М450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(В35),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М500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(В40)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строительство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особо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ответственных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объектов: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дамб, 	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плотин,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тоннелей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метро,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банковских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хранилищ.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1" y="4122420"/>
            <a:ext cx="4827270" cy="298323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1019" y="1187196"/>
            <a:ext cx="9675121" cy="28948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2808" y="356108"/>
            <a:ext cx="9267190" cy="53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ГИДРОИЗОЛЯЦИЯ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Гидроизоляция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—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это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комплекс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мер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для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защиты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зданий,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сооружений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других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строительных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конструкций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от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вредного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действия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воды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влаги.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27913" y="1290912"/>
          <a:ext cx="10124439" cy="5817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9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03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4869">
                        <a:lnSpc>
                          <a:spcPts val="12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Цели</a:t>
                      </a:r>
                      <a:r>
                        <a:rPr sz="1200" b="1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гидроизоляции: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22070" marR="447040" indent="-228600">
                        <a:lnSpc>
                          <a:spcPts val="1380"/>
                        </a:lnSpc>
                        <a:spcBef>
                          <a:spcPts val="65"/>
                        </a:spcBef>
                        <a:buSzPct val="83333"/>
                        <a:buFont typeface="Symbol"/>
                        <a:buChar char=""/>
                        <a:tabLst>
                          <a:tab pos="132207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водонепроницаемости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содержания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конструкций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проектном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режиме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эксплуатации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(антифильтрационная гидроизоляция);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22070" marR="254000" indent="-228600">
                        <a:lnSpc>
                          <a:spcPts val="1380"/>
                        </a:lnSpc>
                        <a:spcBef>
                          <a:spcPts val="5"/>
                        </a:spcBef>
                        <a:buSzPct val="83333"/>
                        <a:buFont typeface="Symbol"/>
                        <a:buChar char=""/>
                        <a:tabLst>
                          <a:tab pos="132207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долговечности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материала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конструкции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химически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агрессивном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воздействии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внешней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среды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(антикоррозионная гидроизоляция).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64869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Способы</a:t>
                      </a:r>
                      <a:r>
                        <a:rPr sz="1200" b="1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нанесения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гидроизоляции: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22070" marR="364490" indent="-228600">
                        <a:lnSpc>
                          <a:spcPts val="138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132207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Инъекционные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путем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введения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вяжущего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средства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трещины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поры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22070" indent="-228600">
                        <a:lnSpc>
                          <a:spcPts val="1430"/>
                        </a:lnSpc>
                        <a:buFont typeface="Symbol"/>
                        <a:buChar char=""/>
                        <a:tabLst>
                          <a:tab pos="132207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Поверхностные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фиксации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изделий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22070" marR="434975" indent="-228600">
                        <a:lnSpc>
                          <a:spcPts val="1380"/>
                        </a:lnSpc>
                        <a:spcBef>
                          <a:spcPts val="125"/>
                        </a:spcBef>
                        <a:buFont typeface="Symbol"/>
                        <a:buChar char=""/>
                        <a:tabLst>
                          <a:tab pos="132207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Засыпные,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литые,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проникающие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заполнения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трещин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пор,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однако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литые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способы</a:t>
                      </a:r>
                      <a:r>
                        <a:rPr sz="12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отличает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высокая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стоимость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22070" indent="-228600">
                        <a:lnSpc>
                          <a:spcPts val="1430"/>
                        </a:lnSpc>
                        <a:buFont typeface="Symbol"/>
                        <a:buChar char=""/>
                        <a:tabLst>
                          <a:tab pos="132207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Напыляемые-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обработки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кровли,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фундамента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22070" indent="-228600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132207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Монтируемые-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укрепления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специальными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крепежами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6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Существует</a:t>
                      </a:r>
                      <a:r>
                        <a:rPr sz="1200" b="1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несколько</a:t>
                      </a:r>
                      <a:r>
                        <a:rPr sz="1200" b="1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видов</a:t>
                      </a:r>
                      <a:r>
                        <a:rPr sz="1200" b="1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гидроизоляции: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7655" indent="-228600">
                        <a:lnSpc>
                          <a:spcPts val="1410"/>
                        </a:lnSpc>
                        <a:spcBef>
                          <a:spcPts val="1320"/>
                        </a:spcBef>
                        <a:buSzPct val="83333"/>
                        <a:buFont typeface="Symbol"/>
                        <a:buChar char=""/>
                        <a:tabLst>
                          <a:tab pos="28765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окрасочная,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7655" indent="-228600">
                        <a:lnSpc>
                          <a:spcPts val="1380"/>
                        </a:lnSpc>
                        <a:buSzPct val="83333"/>
                        <a:buFont typeface="Symbol"/>
                        <a:buChar char=""/>
                        <a:tabLst>
                          <a:tab pos="28765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обмазочная,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7655" indent="-228600">
                        <a:lnSpc>
                          <a:spcPts val="1380"/>
                        </a:lnSpc>
                        <a:buSzPct val="83333"/>
                        <a:buFont typeface="Symbol"/>
                        <a:buChar char=""/>
                        <a:tabLst>
                          <a:tab pos="28765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штукатурная,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7655" indent="-228600">
                        <a:lnSpc>
                          <a:spcPts val="1380"/>
                        </a:lnSpc>
                        <a:buSzPct val="83333"/>
                        <a:buFont typeface="Symbol"/>
                        <a:buChar char=""/>
                        <a:tabLst>
                          <a:tab pos="28765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оклеечная,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7655" indent="-228600">
                        <a:lnSpc>
                          <a:spcPts val="1375"/>
                        </a:lnSpc>
                        <a:buSzPct val="83333"/>
                        <a:buFont typeface="Symbol"/>
                        <a:buChar char=""/>
                        <a:tabLst>
                          <a:tab pos="28765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литая,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7655" indent="-228600">
                        <a:lnSpc>
                          <a:spcPts val="1375"/>
                        </a:lnSpc>
                        <a:buSzPct val="83333"/>
                        <a:buFont typeface="Symbol"/>
                        <a:buChar char=""/>
                        <a:tabLst>
                          <a:tab pos="28765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засыпная,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7655" indent="-228600">
                        <a:lnSpc>
                          <a:spcPts val="1380"/>
                        </a:lnSpc>
                        <a:buSzPct val="83333"/>
                        <a:buFont typeface="Symbol"/>
                        <a:buChar char=""/>
                        <a:tabLst>
                          <a:tab pos="28765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пропиточная,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7655" indent="-228600">
                        <a:lnSpc>
                          <a:spcPts val="1380"/>
                        </a:lnSpc>
                        <a:buSzPct val="83333"/>
                        <a:buFont typeface="Symbol"/>
                        <a:buChar char=""/>
                        <a:tabLst>
                          <a:tab pos="28765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инъекционная,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7655" indent="-228600">
                        <a:lnSpc>
                          <a:spcPts val="1410"/>
                        </a:lnSpc>
                        <a:buSzPct val="83333"/>
                        <a:buFont typeface="Symbol"/>
                        <a:buChar char=""/>
                        <a:tabLst>
                          <a:tab pos="28765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монтируемая.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7032" y="4248911"/>
            <a:ext cx="5973318" cy="28597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909" y="1391920"/>
            <a:ext cx="3790188" cy="28676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26054" y="388112"/>
            <a:ext cx="405955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ДРЕНАЖ,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 ВОДООТВЕДЕНИЕ,</a:t>
            </a:r>
            <a:r>
              <a:rPr sz="1400" b="1" spc="-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КАНАЛИЗАЦИЯ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6746" y="1039368"/>
          <a:ext cx="10302874" cy="187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7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2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1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7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 marR="38100" algn="just">
                        <a:lnSpc>
                          <a:spcPct val="767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Дренажная</a:t>
                      </a:r>
                      <a:r>
                        <a:rPr sz="1200" b="1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система</a:t>
                      </a:r>
                      <a:r>
                        <a:rPr sz="1200" b="1" spc="1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200" spc="1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сооружение,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предназначенное</a:t>
                      </a:r>
                      <a:r>
                        <a:rPr sz="12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сбора</a:t>
                      </a:r>
                      <a:r>
                        <a:rPr sz="12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удаления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(слива)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инфильтрованных и</a:t>
                      </a:r>
                      <a:r>
                        <a:rPr sz="12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грунтовых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вод.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 algn="just">
                        <a:lnSpc>
                          <a:spcPts val="940"/>
                        </a:lnSpc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200" spc="3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помощи</a:t>
                      </a:r>
                      <a:r>
                        <a:rPr sz="1200" spc="3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дренажной</a:t>
                      </a:r>
                      <a:r>
                        <a:rPr sz="1200" spc="3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системы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 algn="just">
                        <a:lnSpc>
                          <a:spcPts val="1105"/>
                        </a:lnSpc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решается</a:t>
                      </a:r>
                      <a:r>
                        <a:rPr sz="1200" spc="-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задача: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 marR="38100" indent="290830" algn="just">
                        <a:lnSpc>
                          <a:spcPct val="76700"/>
                        </a:lnSpc>
                        <a:spcBef>
                          <a:spcPts val="165"/>
                        </a:spcBef>
                        <a:buChar char="—"/>
                        <a:tabLst>
                          <a:tab pos="32258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регулирования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водного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баланса почвы;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 marR="37465" indent="566420" algn="just">
                        <a:lnSpc>
                          <a:spcPct val="76700"/>
                        </a:lnSpc>
                        <a:buChar char="—"/>
                        <a:tabLst>
                          <a:tab pos="598170" algn="l"/>
                          <a:tab pos="159448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создания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благоприятных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комфортных</a:t>
                      </a:r>
                      <a:r>
                        <a:rPr sz="1200" spc="1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условий</a:t>
                      </a:r>
                      <a:r>
                        <a:rPr sz="1200" spc="1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1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строений,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растений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владельцев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участка.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9690" marR="180975" algn="just">
                        <a:lnSpc>
                          <a:spcPts val="13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Внутренняя</a:t>
                      </a:r>
                      <a:r>
                        <a:rPr sz="1200" b="1" spc="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канализация</a:t>
                      </a:r>
                      <a:r>
                        <a:rPr sz="1200" b="1" spc="10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9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система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сбора</a:t>
                      </a:r>
                      <a:r>
                        <a:rPr sz="1200" spc="4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стоков</a:t>
                      </a:r>
                      <a:r>
                        <a:rPr sz="1200" spc="4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внутри</a:t>
                      </a:r>
                      <a:r>
                        <a:rPr sz="1200" spc="4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зданий</a:t>
                      </a:r>
                      <a:r>
                        <a:rPr sz="1200" spc="4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сооружений</a:t>
                      </a:r>
                      <a:r>
                        <a:rPr sz="1200" spc="2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229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доставки</a:t>
                      </a:r>
                      <a:r>
                        <a:rPr sz="1200" spc="2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их</a:t>
                      </a:r>
                      <a:r>
                        <a:rPr sz="1200" spc="2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2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систему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наружной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канализации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9690" marR="179705" algn="just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Наружная</a:t>
                      </a:r>
                      <a:r>
                        <a:rPr sz="1200" b="1" spc="4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канализация</a:t>
                      </a:r>
                      <a:r>
                        <a:rPr sz="1200" b="1" spc="4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4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система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сбора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стоков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зданий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сооружений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доставки</a:t>
                      </a:r>
                      <a:r>
                        <a:rPr sz="1200" spc="3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их</a:t>
                      </a:r>
                      <a:r>
                        <a:rPr sz="1200" spc="3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200" spc="3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сооружениям</a:t>
                      </a:r>
                      <a:r>
                        <a:rPr sz="1200" spc="3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очистки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либо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месту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сброса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водоприёмник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968622" y="3636645"/>
            <a:ext cx="25749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ВЕНТКАНАЛЫ,</a:t>
            </a:r>
            <a:r>
              <a:rPr sz="1400" b="1" spc="-6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25" dirty="0">
                <a:solidFill>
                  <a:srgbClr val="0000E1"/>
                </a:solidFill>
                <a:latin typeface="Times New Roman"/>
                <a:cs typeface="Times New Roman"/>
              </a:rPr>
              <a:t>ДЫМОХОДЫ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7000" y="4305846"/>
          <a:ext cx="10259059" cy="20091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4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9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1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24130" algn="just">
                        <a:lnSpc>
                          <a:spcPct val="95900"/>
                        </a:lnSpc>
                        <a:spcBef>
                          <a:spcPts val="1355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Вентканал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200" spc="1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это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блок,</a:t>
                      </a:r>
                      <a:r>
                        <a:rPr sz="1200" spc="1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изготовленный</a:t>
                      </a:r>
                      <a:r>
                        <a:rPr sz="1200" spc="1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200" spc="1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качественного керамзитобетона,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предназначенный</a:t>
                      </a:r>
                      <a:r>
                        <a:rPr sz="1200" spc="2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2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строительства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вентиляционных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каналов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229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частных</a:t>
                      </a:r>
                      <a:r>
                        <a:rPr sz="1200" spc="2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многоквартирных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домах.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Блоки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вентканалов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бывают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одним,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двумя,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тремя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четырьмя</a:t>
                      </a:r>
                      <a:r>
                        <a:rPr sz="1200" spc="4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отверстиями,</a:t>
                      </a:r>
                      <a:r>
                        <a:rPr sz="1200" spc="43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каждое</a:t>
                      </a:r>
                      <a:r>
                        <a:rPr sz="1200" spc="43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200" spc="43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которых</a:t>
                      </a:r>
                      <a:r>
                        <a:rPr sz="1200" spc="4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служит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независимым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вентиляционным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каналом</a:t>
                      </a:r>
                      <a:r>
                        <a:rPr sz="12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внутри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шахты.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7945" marR="24130" algn="just">
                        <a:lnSpc>
                          <a:spcPts val="1380"/>
                        </a:lnSpc>
                        <a:tabLst>
                          <a:tab pos="3303270" algn="l"/>
                          <a:tab pos="412750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Керамзитобетонные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блоки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применяются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формирования дымоходной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трубы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высотой</a:t>
                      </a:r>
                      <a:r>
                        <a:rPr sz="1200" spc="43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200" spc="4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12-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ти</a:t>
                      </a:r>
                      <a:r>
                        <a:rPr sz="1200" spc="434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метров.</a:t>
                      </a:r>
                      <a:r>
                        <a:rPr sz="1200" spc="4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Основные</a:t>
                      </a:r>
                      <a:r>
                        <a:rPr sz="1200" spc="4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функции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такой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трубы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– защита</a:t>
                      </a:r>
                      <a:r>
                        <a:rPr sz="12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несущих</a:t>
                      </a:r>
                      <a:r>
                        <a:rPr sz="12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конструкций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зданий</a:t>
                      </a:r>
                      <a:r>
                        <a:rPr sz="12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2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воздействия</a:t>
                      </a:r>
                      <a:r>
                        <a:rPr sz="12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высоких температур,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интерьера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т.д.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720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50" y="4482570"/>
            <a:ext cx="5049520" cy="17268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06383" y="1039368"/>
            <a:ext cx="1992629" cy="18798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42763" y="1212469"/>
            <a:ext cx="2288167" cy="15957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70730" y="357632"/>
            <a:ext cx="2370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КОМПОЗИТНЫЕ</a:t>
            </a:r>
            <a:r>
              <a:rPr sz="1200" b="1" spc="-3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МАТЕРИАЛЫ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6746" y="672084"/>
          <a:ext cx="10166985" cy="33309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5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4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2585">
                <a:tc>
                  <a:txBody>
                    <a:bodyPr/>
                    <a:lstStyle/>
                    <a:p>
                      <a:pPr marL="885190">
                        <a:lnSpc>
                          <a:spcPts val="133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Композитная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арматура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 marR="171450" algn="just">
                        <a:lnSpc>
                          <a:spcPct val="96100"/>
                        </a:lnSpc>
                        <a:spcBef>
                          <a:spcPts val="137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Стеклопластиковая</a:t>
                      </a:r>
                      <a:r>
                        <a:rPr sz="1100" spc="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арматура</a:t>
                      </a:r>
                      <a:r>
                        <a:rPr sz="1100" spc="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(АСП)</a:t>
                      </a:r>
                      <a:r>
                        <a:rPr sz="1100" spc="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композитная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арматура,</a:t>
                      </a:r>
                      <a:r>
                        <a:rPr sz="1100" spc="4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изготавливаемая</a:t>
                      </a:r>
                      <a:r>
                        <a:rPr sz="1100" spc="4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4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стекловолокна,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придающего</a:t>
                      </a:r>
                      <a:r>
                        <a:rPr sz="1100" spc="3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прочность,</a:t>
                      </a:r>
                      <a:r>
                        <a:rPr sz="1100" spc="3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3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термореактивных</a:t>
                      </a:r>
                      <a:r>
                        <a:rPr sz="1100" spc="3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смол,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выступающих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качестве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связующего.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 marR="172720" algn="just">
                        <a:lnSpc>
                          <a:spcPts val="1260"/>
                        </a:lnSpc>
                        <a:spcBef>
                          <a:spcPts val="3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Одним</a:t>
                      </a:r>
                      <a:r>
                        <a:rPr sz="1100" spc="1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плюсов</a:t>
                      </a:r>
                      <a:r>
                        <a:rPr sz="11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стеклопластиковой</a:t>
                      </a:r>
                      <a:r>
                        <a:rPr sz="1100" spc="1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арматуры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являются</a:t>
                      </a:r>
                      <a:r>
                        <a:rPr sz="1100" spc="3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малый</a:t>
                      </a:r>
                      <a:r>
                        <a:rPr sz="1100" spc="3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вес</a:t>
                      </a:r>
                      <a:r>
                        <a:rPr sz="1100" spc="38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3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высокая</a:t>
                      </a:r>
                      <a:r>
                        <a:rPr sz="1100" spc="3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прочность.</a:t>
                      </a:r>
                      <a:r>
                        <a:rPr sz="1100" spc="3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Имея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 marR="174625" algn="just">
                        <a:lnSpc>
                          <a:spcPts val="1260"/>
                        </a:lnSpc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высокую</a:t>
                      </a:r>
                      <a:r>
                        <a:rPr sz="1100" spc="1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прочнность</a:t>
                      </a:r>
                      <a:r>
                        <a:rPr sz="1100" spc="1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1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коррозийную</a:t>
                      </a:r>
                      <a:r>
                        <a:rPr sz="1100" spc="1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стойкость,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является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альтернативой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арматуре</a:t>
                      </a:r>
                      <a:r>
                        <a:rPr sz="11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металла.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790" algn="ctr">
                        <a:lnSpc>
                          <a:spcPts val="133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Гибкие</a:t>
                      </a:r>
                      <a:r>
                        <a:rPr sz="12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связи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79070" marR="137160" algn="just">
                        <a:lnSpc>
                          <a:spcPct val="95900"/>
                        </a:lnSpc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Стержень,</a:t>
                      </a:r>
                      <a:r>
                        <a:rPr sz="1100" spc="2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имеющий</a:t>
                      </a:r>
                      <a:r>
                        <a:rPr sz="1100" spc="2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круглое</a:t>
                      </a:r>
                      <a:r>
                        <a:rPr sz="1100" spc="2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сечение,</a:t>
                      </a:r>
                      <a:r>
                        <a:rPr sz="1100" spc="2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покрытый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песком.</a:t>
                      </a:r>
                      <a:r>
                        <a:rPr sz="1100" spc="4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Такая</a:t>
                      </a:r>
                      <a:r>
                        <a:rPr sz="1100" spc="4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форма</a:t>
                      </a:r>
                      <a:r>
                        <a:rPr sz="1100" spc="4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позволяет</a:t>
                      </a:r>
                      <a:r>
                        <a:rPr sz="1100" spc="4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надежно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фиксировать</a:t>
                      </a:r>
                      <a:r>
                        <a:rPr sz="1100" spc="29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арматуру</a:t>
                      </a:r>
                      <a:r>
                        <a:rPr sz="1100" spc="2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29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кирпичной</a:t>
                      </a:r>
                      <a:r>
                        <a:rPr sz="1100" spc="29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кладке,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обеспечивает</a:t>
                      </a:r>
                      <a:r>
                        <a:rPr sz="1100" spc="1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хорошую</a:t>
                      </a:r>
                      <a:r>
                        <a:rPr sz="1100" spc="1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адгезию</a:t>
                      </a:r>
                      <a:r>
                        <a:rPr sz="1100" spc="1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100" spc="1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кладочному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раствору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предохраняют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арматуру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коррозии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4110">
                        <a:lnSpc>
                          <a:spcPts val="133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Композитная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 сетка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44780" marR="24130" algn="just">
                        <a:lnSpc>
                          <a:spcPts val="1270"/>
                        </a:lnSpc>
                        <a:tabLst>
                          <a:tab pos="1456690" algn="l"/>
                          <a:tab pos="3232785" algn="l"/>
                        </a:tabLst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Изделие,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изготавливаемое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коррозионностойких</a:t>
                      </a:r>
                      <a:r>
                        <a:rPr sz="1100" spc="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композитных</a:t>
                      </a:r>
                      <a:r>
                        <a:rPr sz="1100" b="1" spc="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арматурных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44780" algn="just">
                        <a:lnSpc>
                          <a:spcPts val="1205"/>
                        </a:lnSpc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стержней.</a:t>
                      </a:r>
                      <a:r>
                        <a:rPr sz="1100" spc="19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Применяется</a:t>
                      </a:r>
                      <a:r>
                        <a:rPr sz="1100" spc="18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100" spc="19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строительстве</a:t>
                      </a:r>
                      <a:r>
                        <a:rPr sz="1100" spc="19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несущих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44780" marR="24130" algn="just">
                        <a:lnSpc>
                          <a:spcPct val="95700"/>
                        </a:lnSpc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конструкций</a:t>
                      </a:r>
                      <a:r>
                        <a:rPr sz="1100" spc="2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2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бетона,</a:t>
                      </a:r>
                      <a:r>
                        <a:rPr sz="1100" spc="2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2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упрочнения</a:t>
                      </a:r>
                      <a:r>
                        <a:rPr sz="1100" spc="2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кирпичной кладки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блоков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ячеистого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бетона,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армирования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слоя</a:t>
                      </a:r>
                      <a:r>
                        <a:rPr sz="1100" spc="37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штукатурки,</a:t>
                      </a:r>
                      <a:r>
                        <a:rPr sz="1100" spc="3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3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стяжки</a:t>
                      </a:r>
                      <a:r>
                        <a:rPr sz="1100" spc="3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полов,</a:t>
                      </a:r>
                      <a:r>
                        <a:rPr sz="1100" spc="3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36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укладки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садовых</a:t>
                      </a:r>
                      <a:r>
                        <a:rPr sz="1100" spc="3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дорожек</a:t>
                      </a:r>
                      <a:r>
                        <a:rPr sz="1100" spc="3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100" spc="29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потребность</a:t>
                      </a:r>
                      <a:r>
                        <a:rPr sz="1100" spc="3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30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подобных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материалах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возрастает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ежегодно.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518786" y="4432172"/>
            <a:ext cx="1474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E1"/>
                </a:solidFill>
                <a:latin typeface="Times New Roman"/>
                <a:cs typeface="Times New Roman"/>
              </a:rPr>
              <a:t>КРЕПЁЖ,</a:t>
            </a:r>
            <a:r>
              <a:rPr sz="1200" b="1" spc="-5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МЕТИЗЫ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4304" y="4751604"/>
          <a:ext cx="10252710" cy="20377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45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7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77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30" algn="just">
                        <a:lnSpc>
                          <a:spcPts val="118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Крепежные</a:t>
                      </a:r>
                      <a:r>
                        <a:rPr sz="11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изделия</a:t>
                      </a:r>
                      <a:r>
                        <a:rPr sz="11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позволяют</a:t>
                      </a:r>
                      <a:r>
                        <a:rPr sz="11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создавать</a:t>
                      </a:r>
                      <a:r>
                        <a:rPr sz="11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разъемные</a:t>
                      </a:r>
                      <a:r>
                        <a:rPr sz="11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жесткие</a:t>
                      </a:r>
                      <a:r>
                        <a:rPr sz="11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соединения.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6830" marR="24130" algn="just">
                        <a:lnSpc>
                          <a:spcPct val="95800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Первые</a:t>
                      </a:r>
                      <a:r>
                        <a:rPr sz="1100" spc="2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могут</a:t>
                      </a:r>
                      <a:r>
                        <a:rPr sz="1100" spc="2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быть</a:t>
                      </a:r>
                      <a:r>
                        <a:rPr sz="1100" spc="2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демонтированы</a:t>
                      </a:r>
                      <a:r>
                        <a:rPr sz="1100" spc="2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2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использованы</a:t>
                      </a:r>
                      <a:r>
                        <a:rPr sz="1100" spc="2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повторно;</a:t>
                      </a:r>
                      <a:r>
                        <a:rPr sz="1100" spc="2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конструкций,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выполненных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их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основе,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доступно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изменение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конфигурации.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Вторые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являются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постоянными,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предполагающими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изменения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положения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скрепленных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элементов.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6830" marR="24765" algn="just">
                        <a:lnSpc>
                          <a:spcPct val="9570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Без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крепежа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метизов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обойтись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строительстве;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железнодорожной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сфере;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машиностроении;</a:t>
                      </a:r>
                      <a:r>
                        <a:rPr sz="1100" spc="37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производстве</a:t>
                      </a:r>
                      <a:r>
                        <a:rPr sz="1100" spc="37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автомобилей,</a:t>
                      </a:r>
                      <a:r>
                        <a:rPr sz="1100" spc="37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электротехнической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продукции,</a:t>
                      </a:r>
                      <a:r>
                        <a:rPr sz="1100" spc="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мебели</a:t>
                      </a:r>
                      <a:r>
                        <a:rPr sz="1100" spc="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других</a:t>
                      </a:r>
                      <a:r>
                        <a:rPr sz="1100" spc="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изделий;</a:t>
                      </a:r>
                      <a:r>
                        <a:rPr sz="11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монтаже</a:t>
                      </a:r>
                      <a:r>
                        <a:rPr sz="1100" spc="2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электрической</a:t>
                      </a:r>
                      <a:r>
                        <a:rPr sz="1100" spc="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проводки,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сантехнических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отопительных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систем;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проведении</a:t>
                      </a:r>
                      <a:r>
                        <a:rPr sz="11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грузовых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других работ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362" y="672084"/>
            <a:ext cx="2138807" cy="16549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77691" y="672084"/>
            <a:ext cx="1616149" cy="148321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50957" y="672084"/>
            <a:ext cx="2058467" cy="153047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86054" y="4806937"/>
            <a:ext cx="5476875" cy="1983105"/>
            <a:chOff x="186054" y="4806937"/>
            <a:chExt cx="5476875" cy="198310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054" y="4806937"/>
              <a:ext cx="2544445" cy="19564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3354" y="4823472"/>
              <a:ext cx="2949574" cy="19664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968526"/>
              </p:ext>
            </p:extLst>
          </p:nvPr>
        </p:nvGraphicFramePr>
        <p:xfrm>
          <a:off x="597662" y="2413290"/>
          <a:ext cx="9340215" cy="3091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4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4535">
                <a:tc>
                  <a:txBody>
                    <a:bodyPr/>
                    <a:lstStyle/>
                    <a:p>
                      <a:pPr marL="31750" indent="0" algn="ctr">
                        <a:lnSpc>
                          <a:spcPts val="1320"/>
                        </a:lnSpc>
                        <a:buFont typeface="Wingdings"/>
                        <a:buNone/>
                        <a:tabLst>
                          <a:tab pos="300990" algn="l"/>
                        </a:tabLst>
                      </a:pPr>
                      <a:r>
                        <a:rPr sz="1200" b="1" u="sng" spc="-10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Строительный</a:t>
                      </a:r>
                      <a:r>
                        <a:rPr sz="1200" b="1" u="sng" spc="3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материал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Пиломатериал,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древесно-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плитный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материал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Стеновые материалы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Подсистемы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вентилируемого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фасада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Сендвич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панели,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линеарные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панели,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фасадные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кассеты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панели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Теплоизоляция,</a:t>
                      </a:r>
                      <a:r>
                        <a:rPr sz="12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звукоизоляция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Металлопрокат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каркасы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Геотекстиль,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мембраны,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пароизоляция,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гидроизоляция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Гипсокартон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профиль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ГКЛ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Локальная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канализация,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очистка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стоков,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ёмкости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Сухие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 err="1">
                          <a:latin typeface="Times New Roman"/>
                          <a:cs typeface="Times New Roman"/>
                        </a:rPr>
                        <a:t>строительные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 err="1" smtClean="0">
                          <a:latin typeface="Times New Roman"/>
                          <a:cs typeface="Times New Roman"/>
                        </a:rPr>
                        <a:t>смеси</a:t>
                      </a:r>
                      <a:endParaRPr lang="ru-RU" sz="1200" spc="-20" dirty="0" smtClean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lang="ru-RU" sz="1200" spc="-20" dirty="0" smtClean="0">
                          <a:latin typeface="Times New Roman"/>
                          <a:cs typeface="Times New Roman"/>
                        </a:rPr>
                        <a:t>Краски,</a:t>
                      </a:r>
                      <a:r>
                        <a:rPr lang="ru-RU" sz="1200" spc="-20" baseline="0" dirty="0" smtClean="0">
                          <a:latin typeface="Times New Roman"/>
                          <a:cs typeface="Times New Roman"/>
                        </a:rPr>
                        <a:t> гидроизоляция, грунты, наливные полы, пена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Напольные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покрытия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Окна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ПВХ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деревянные,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мансардные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окна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Кровельные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покрытия,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водосточные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системы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00990" indent="-26924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300990" algn="l"/>
                        </a:tabLst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Чердачные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лестницы,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элементы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 err="1">
                          <a:latin typeface="Times New Roman"/>
                          <a:cs typeface="Times New Roman"/>
                        </a:rPr>
                        <a:t>безопасности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 err="1" smtClean="0">
                          <a:latin typeface="Times New Roman"/>
                          <a:cs typeface="Times New Roman"/>
                        </a:rPr>
                        <a:t>кровли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Wingdings"/>
                        <a:buChar char=""/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  <a:buFont typeface="Wingdings"/>
                        <a:buNone/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482600" y="6180835"/>
            <a:ext cx="9566275" cy="96583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236220">
              <a:lnSpc>
                <a:spcPct val="103600"/>
              </a:lnSpc>
              <a:spcBef>
                <a:spcPts val="45"/>
              </a:spcBef>
            </a:pPr>
            <a:r>
              <a:rPr sz="1200" dirty="0">
                <a:latin typeface="Times New Roman"/>
                <a:cs typeface="Times New Roman"/>
              </a:rPr>
              <a:t>Мы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поставляем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строительный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материал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сопутствующие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товары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напрямую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от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производителей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(Группа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ЛСР,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Группа</a:t>
            </a:r>
            <a:r>
              <a:rPr sz="1200" dirty="0">
                <a:latin typeface="Times New Roman"/>
                <a:cs typeface="Times New Roman"/>
              </a:rPr>
              <a:t> Xella,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КСЗ,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Берёзовский </a:t>
            </a:r>
            <a:r>
              <a:rPr sz="1200" dirty="0">
                <a:latin typeface="Times New Roman"/>
                <a:cs typeface="Times New Roman"/>
              </a:rPr>
              <a:t>КСИ,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КСК,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Газосиликат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Могилёв,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Uponor,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Grand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Line,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Металл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Профиль,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ГК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ROCKWOOL,</a:t>
            </a:r>
            <a:r>
              <a:rPr sz="1200" spc="-20" dirty="0">
                <a:latin typeface="Times New Roman"/>
                <a:cs typeface="Times New Roman"/>
              </a:rPr>
              <a:t> МеталлГарант,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Корпорация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ТЕХНОНИКОЛЬ,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DuPont, </a:t>
            </a:r>
            <a:r>
              <a:rPr sz="1200" dirty="0">
                <a:latin typeface="Times New Roman"/>
                <a:cs typeface="Times New Roman"/>
              </a:rPr>
              <a:t>Северсталь,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Мечел,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Knauf,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Грани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Таганая,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Таркетт,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ILNNIMAX,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Egger,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Kronospan,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REFLOOR,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IVC,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Finefloor,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PUFAS,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"ТэоХим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другие)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или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от </a:t>
            </a:r>
            <a:r>
              <a:rPr sz="1200" dirty="0">
                <a:latin typeface="Times New Roman"/>
                <a:cs typeface="Times New Roman"/>
              </a:rPr>
              <a:t>крупных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официальных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дилеров.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каждом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производстве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у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нас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есть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ответственное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лицо,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которое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отвечает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за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контроль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качеству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отгружаемых</a:t>
            </a:r>
            <a:endParaRPr sz="1200">
              <a:latin typeface="Times New Roman"/>
              <a:cs typeface="Times New Roman"/>
            </a:endParaRPr>
          </a:p>
          <a:p>
            <a:pPr marL="4267835">
              <a:lnSpc>
                <a:spcPct val="100000"/>
              </a:lnSpc>
              <a:spcBef>
                <a:spcPts val="50"/>
              </a:spcBef>
            </a:pPr>
            <a:r>
              <a:rPr sz="1200" dirty="0">
                <a:latin typeface="Times New Roman"/>
                <a:cs typeface="Times New Roman"/>
              </a:rPr>
              <a:t>для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нас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заказов.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430" y="1269873"/>
            <a:ext cx="9402445" cy="55181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8236" y="287528"/>
            <a:ext cx="9435465" cy="201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3670" algn="ctr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latin typeface="Times New Roman"/>
                <a:cs typeface="Times New Roman"/>
              </a:rPr>
              <a:t>Уважаемые</a:t>
            </a:r>
            <a:r>
              <a:rPr sz="1200" b="1" spc="-10" dirty="0">
                <a:latin typeface="Times New Roman"/>
                <a:cs typeface="Times New Roman"/>
              </a:rPr>
              <a:t> Партнёры!</a:t>
            </a:r>
            <a:endParaRPr sz="1200">
              <a:latin typeface="Times New Roman"/>
              <a:cs typeface="Times New Roman"/>
            </a:endParaRPr>
          </a:p>
          <a:p>
            <a:pPr marL="381635" algn="ctr">
              <a:lnSpc>
                <a:spcPct val="100000"/>
              </a:lnSpc>
              <a:spcBef>
                <a:spcPts val="855"/>
              </a:spcBef>
            </a:pPr>
            <a:r>
              <a:rPr sz="1200" b="1" dirty="0">
                <a:latin typeface="Times New Roman"/>
                <a:cs typeface="Times New Roman"/>
              </a:rPr>
              <a:t>Как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же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так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получается,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что</a:t>
            </a:r>
            <a:r>
              <a:rPr sz="1200" b="1" spc="-10" dirty="0">
                <a:latin typeface="Times New Roman"/>
                <a:cs typeface="Times New Roman"/>
              </a:rPr>
              <a:t> строительные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и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отделочные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материалы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Times New Roman"/>
                <a:cs typeface="Times New Roman"/>
              </a:rPr>
              <a:t>обходятся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Вам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на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10,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а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то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и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на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30%</a:t>
            </a:r>
            <a:r>
              <a:rPr sz="1200" b="1" spc="-10" dirty="0">
                <a:latin typeface="Times New Roman"/>
                <a:cs typeface="Times New Roman"/>
              </a:rPr>
              <a:t> дороже?!</a:t>
            </a:r>
            <a:endParaRPr sz="1200">
              <a:latin typeface="Times New Roman"/>
              <a:cs typeface="Times New Roman"/>
            </a:endParaRPr>
          </a:p>
          <a:p>
            <a:pPr marL="39370" algn="ctr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latin typeface="Times New Roman"/>
                <a:cs typeface="Times New Roman"/>
              </a:rPr>
              <a:t>Каждый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месяц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Вы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выделяете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бюджет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данные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группы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товаров.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что,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если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бы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Вы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смогли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уменьшить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эту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статью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расходов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10%?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20%?</a:t>
            </a:r>
            <a:endParaRPr sz="1200">
              <a:latin typeface="Times New Roman"/>
              <a:cs typeface="Times New Roman"/>
            </a:endParaRPr>
          </a:p>
          <a:p>
            <a:pPr marR="132715" algn="ctr">
              <a:lnSpc>
                <a:spcPct val="100000"/>
              </a:lnSpc>
              <a:spcBef>
                <a:spcPts val="50"/>
              </a:spcBef>
            </a:pP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треть?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Без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потери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качества!</a:t>
            </a:r>
            <a:r>
              <a:rPr sz="1200" spc="-20" dirty="0">
                <a:latin typeface="Times New Roman"/>
                <a:cs typeface="Times New Roman"/>
              </a:rPr>
              <a:t> Сколько </a:t>
            </a:r>
            <a:r>
              <a:rPr sz="1200" dirty="0">
                <a:latin typeface="Times New Roman"/>
                <a:cs typeface="Times New Roman"/>
              </a:rPr>
              <a:t>денег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Вы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бы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сэкономили?</a:t>
            </a:r>
            <a:endParaRPr sz="1200">
              <a:latin typeface="Times New Roman"/>
              <a:cs typeface="Times New Roman"/>
            </a:endParaRPr>
          </a:p>
          <a:p>
            <a:pPr marL="560705" algn="ctr">
              <a:lnSpc>
                <a:spcPct val="100000"/>
              </a:lnSpc>
              <a:spcBef>
                <a:spcPts val="1260"/>
              </a:spcBef>
            </a:pPr>
            <a:r>
              <a:rPr sz="1200" b="1" spc="-10" dirty="0">
                <a:latin typeface="Times New Roman"/>
                <a:cs typeface="Times New Roman"/>
              </a:rPr>
              <a:t>Компания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SC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&amp;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spc="-40" dirty="0">
                <a:latin typeface="Times New Roman"/>
                <a:cs typeface="Times New Roman"/>
              </a:rPr>
              <a:t>RAW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имеет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возможность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и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участвует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в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реализации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широкого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ряда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товаров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напрямую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от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производителя.</a:t>
            </a:r>
            <a:endParaRPr sz="1200">
              <a:latin typeface="Times New Roman"/>
              <a:cs typeface="Times New Roman"/>
            </a:endParaRPr>
          </a:p>
          <a:p>
            <a:pPr marL="18415" algn="ctr">
              <a:lnSpc>
                <a:spcPct val="100000"/>
              </a:lnSpc>
              <a:spcBef>
                <a:spcPts val="45"/>
              </a:spcBef>
            </a:pPr>
            <a:r>
              <a:rPr sz="1200" b="1" spc="-10" dirty="0">
                <a:latin typeface="Times New Roman"/>
                <a:cs typeface="Times New Roman"/>
              </a:rPr>
              <a:t>Предлагаем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Вам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зарабатывать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больше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за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счет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снижения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издержек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без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потери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качества!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На</a:t>
            </a:r>
            <a:r>
              <a:rPr sz="1200" b="1" i="1" spc="-3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данном</a:t>
            </a:r>
            <a:r>
              <a:rPr sz="1200" b="1" i="1" spc="-3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этапе</a:t>
            </a:r>
            <a:r>
              <a:rPr sz="1200" b="1" i="1" spc="-3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предлагаем</a:t>
            </a:r>
            <a:r>
              <a:rPr sz="1200" b="1" i="1" spc="-3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к</a:t>
            </a:r>
            <a:r>
              <a:rPr sz="1200" b="1" i="1" spc="-3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поставке</a:t>
            </a:r>
            <a:r>
              <a:rPr sz="1200" b="1" i="1" spc="-3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следующие</a:t>
            </a:r>
            <a:r>
              <a:rPr sz="1200" b="1" i="1" spc="-3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группы</a:t>
            </a:r>
            <a:r>
              <a:rPr sz="1200" b="1" i="1" spc="-4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товаров: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459" y="581913"/>
            <a:ext cx="199707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КОНТАКТЫ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5459" y="1377442"/>
            <a:ext cx="4075429" cy="31264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Производство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 marR="5080">
              <a:lnSpc>
                <a:spcPts val="1610"/>
              </a:lnSpc>
            </a:pPr>
            <a:r>
              <a:rPr sz="1400" spc="-30" dirty="0">
                <a:latin typeface="Times New Roman"/>
                <a:cs typeface="Times New Roman"/>
              </a:rPr>
              <a:t>Городской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округ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Киров,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деревня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Большая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Субботиха, </a:t>
            </a:r>
            <a:r>
              <a:rPr sz="1400" dirty="0">
                <a:latin typeface="Times New Roman"/>
                <a:cs typeface="Times New Roman"/>
              </a:rPr>
              <a:t>Дорожный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переулок,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3А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 err="1" smtClean="0">
                <a:latin typeface="Times New Roman"/>
                <a:cs typeface="Times New Roman"/>
              </a:rPr>
              <a:t>Телефон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sz="1600" dirty="0" smtClean="0">
                <a:latin typeface="Times New Roman"/>
                <a:cs typeface="Times New Roman"/>
              </a:rPr>
              <a:t>+</a:t>
            </a:r>
            <a:r>
              <a:rPr sz="1600" dirty="0">
                <a:latin typeface="Times New Roman"/>
                <a:cs typeface="Times New Roman"/>
              </a:rPr>
              <a:t>7 921 </a:t>
            </a:r>
            <a:r>
              <a:rPr sz="1600" spc="-10" dirty="0">
                <a:latin typeface="Times New Roman"/>
                <a:cs typeface="Times New Roman"/>
              </a:rPr>
              <a:t>963-</a:t>
            </a:r>
            <a:r>
              <a:rPr sz="1600" spc="-20" dirty="0">
                <a:latin typeface="Times New Roman"/>
                <a:cs typeface="Times New Roman"/>
              </a:rPr>
              <a:t>33-</a:t>
            </a:r>
            <a:r>
              <a:rPr sz="1600" spc="-25" dirty="0">
                <a:latin typeface="Times New Roman"/>
                <a:cs typeface="Times New Roman"/>
              </a:rPr>
              <a:t>63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1901825">
              <a:lnSpc>
                <a:spcPts val="2060"/>
              </a:lnSpc>
            </a:pPr>
            <a:r>
              <a:rPr sz="1800" b="1" spc="-10" dirty="0">
                <a:latin typeface="Times New Roman"/>
                <a:cs typeface="Times New Roman"/>
              </a:rPr>
              <a:t>Коммерческий</a:t>
            </a:r>
            <a:r>
              <a:rPr sz="1800" b="1" spc="-100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latin typeface="Times New Roman"/>
                <a:cs typeface="Times New Roman"/>
              </a:rPr>
              <a:t>отдел </a:t>
            </a:r>
            <a:r>
              <a:rPr sz="1800" b="1" dirty="0" err="1">
                <a:latin typeface="Times New Roman"/>
                <a:cs typeface="Times New Roman"/>
              </a:rPr>
              <a:t>Общие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10" dirty="0" err="1" smtClean="0">
                <a:latin typeface="Times New Roman"/>
                <a:cs typeface="Times New Roman"/>
              </a:rPr>
              <a:t>вопросы</a:t>
            </a:r>
            <a:endParaRPr lang="ru-RU" sz="1800" b="1" spc="-10" dirty="0" smtClean="0">
              <a:latin typeface="Times New Roman"/>
              <a:cs typeface="Times New Roman"/>
            </a:endParaRPr>
          </a:p>
          <a:p>
            <a:pPr marL="12700" marR="1910080" lvl="0" indent="0" defTabSz="914400" eaLnBrk="1" fontAlgn="auto" latinLnBrk="0" hangingPunct="1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BBridge24@yandex.ru</a:t>
            </a:r>
          </a:p>
          <a:p>
            <a:pPr marL="12700" marR="1901825">
              <a:lnSpc>
                <a:spcPts val="2060"/>
              </a:lnSpc>
            </a:pP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8196" y="41160"/>
            <a:ext cx="7741284" cy="577215"/>
            <a:chOff x="1568196" y="41160"/>
            <a:chExt cx="7741284" cy="577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8196" y="41160"/>
              <a:ext cx="7741158" cy="3558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2948" y="262140"/>
              <a:ext cx="4895850" cy="35584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657857" y="65024"/>
            <a:ext cx="7468870" cy="68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Деревообрабатывающее</a:t>
            </a:r>
            <a:r>
              <a:rPr sz="14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производство</a:t>
            </a:r>
            <a:r>
              <a:rPr sz="14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«БЕРЕГИНЯ»</a:t>
            </a:r>
            <a:r>
              <a:rPr sz="1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совместно</a:t>
            </a:r>
            <a:r>
              <a:rPr sz="14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с</a:t>
            </a:r>
            <a:r>
              <a:rPr sz="14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генеральным</a:t>
            </a:r>
            <a:r>
              <a:rPr sz="14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партнёром</a:t>
            </a:r>
            <a:r>
              <a:rPr sz="1400"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50" dirty="0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endParaRPr sz="14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  <a:spcBef>
                <a:spcPts val="60"/>
              </a:spcBef>
            </a:pPr>
            <a:r>
              <a:rPr sz="1400"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Торгово-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промышленной</a:t>
            </a:r>
            <a:r>
              <a:rPr sz="14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компанией</a:t>
            </a:r>
            <a:r>
              <a:rPr sz="14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«Schmiede</a:t>
            </a:r>
            <a:r>
              <a:rPr sz="14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&amp;</a:t>
            </a:r>
            <a:r>
              <a:rPr sz="14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RAW»,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предлагает</a:t>
            </a:r>
            <a:r>
              <a:rPr sz="1400" b="1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r>
              <a:rPr sz="1400" b="1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поставке</a:t>
            </a:r>
            <a:r>
              <a:rPr sz="1400" b="1" spc="-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на</a:t>
            </a:r>
            <a:r>
              <a:rPr sz="1400" b="1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специальных</a:t>
            </a:r>
            <a:r>
              <a:rPr sz="1400" b="1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условиях</a:t>
            </a:r>
            <a:r>
              <a:rPr sz="1400" b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следующие</a:t>
            </a:r>
            <a:r>
              <a:rPr sz="1400" b="1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группы</a:t>
            </a:r>
            <a:r>
              <a:rPr sz="1400" b="1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товаров: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8839" y="483120"/>
            <a:ext cx="6578346" cy="355841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67894" y="1004265"/>
          <a:ext cx="10349864" cy="6394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1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1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08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R="9144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Пиломатериалы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673735" marR="420370" indent="-265430">
                        <a:lnSpc>
                          <a:spcPts val="1380"/>
                        </a:lnSpc>
                        <a:spcBef>
                          <a:spcPts val="34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Древесно-плитные материалы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737870" marR="351155" indent="-375285">
                        <a:lnSpc>
                          <a:spcPts val="1380"/>
                        </a:lnSpc>
                        <a:spcBef>
                          <a:spcPts val="34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Стеновые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фасадные материалы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800100" marR="130175" indent="-652780">
                        <a:lnSpc>
                          <a:spcPts val="1380"/>
                        </a:lnSpc>
                        <a:spcBef>
                          <a:spcPts val="34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Системы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вентилируемого фасада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479425" marR="286385" indent="-81280">
                        <a:lnSpc>
                          <a:spcPts val="1380"/>
                        </a:lnSpc>
                        <a:spcBef>
                          <a:spcPts val="34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Теплоизоляция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шумоизоляция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1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 marL="201930" marR="193675" indent="-100965">
                        <a:lnSpc>
                          <a:spcPts val="1380"/>
                        </a:lnSpc>
                        <a:spcBef>
                          <a:spcPts val="1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Кровельные материалы, водосточные</a:t>
                      </a:r>
                      <a:r>
                        <a:rPr sz="12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системы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ts val="135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Сухие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строительные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смеси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5510" marR="140335" indent="-756285">
                        <a:lnSpc>
                          <a:spcPts val="1380"/>
                        </a:lnSpc>
                        <a:spcBef>
                          <a:spcPts val="1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Лакокрасочные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материалы,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химия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35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Финишная</a:t>
                      </a:r>
                      <a:r>
                        <a:rPr sz="12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отделка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139" algn="ctr">
                        <a:lnSpc>
                          <a:spcPts val="135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Гипсокартон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профиль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3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marR="88900" algn="ctr">
                        <a:lnSpc>
                          <a:spcPts val="135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Бетон,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нерудный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материал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ts val="135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Металлопрокат,</a:t>
                      </a:r>
                      <a:r>
                        <a:rPr sz="12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арматура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35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Композитные</a:t>
                      </a:r>
                      <a:r>
                        <a:rPr sz="12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материалы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0" marR="434340" indent="-203200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Цемент,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сыпучие материалы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ts val="135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Гидроизоляция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2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155">
                <a:tc>
                  <a:txBody>
                    <a:bodyPr/>
                    <a:lstStyle/>
                    <a:p>
                      <a:pPr marL="531495" marR="368935" indent="-253365">
                        <a:lnSpc>
                          <a:spcPts val="1380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Окна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пластиковые, мансардные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ts val="13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Вентканалы,</a:t>
                      </a:r>
                      <a:r>
                        <a:rPr sz="12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дымоходы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3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Крепёж,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метизы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13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Дренаж,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водоотведение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795" marR="24130" indent="255904">
                        <a:lnSpc>
                          <a:spcPts val="1380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Проивотаранные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ограждения,</a:t>
                      </a:r>
                      <a:r>
                        <a:rPr sz="12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шлакбаумы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305" y="1004265"/>
            <a:ext cx="1430655" cy="99242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85389" y="1004278"/>
            <a:ext cx="1498600" cy="9746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7279" y="1004265"/>
            <a:ext cx="1070902" cy="93972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70462" y="1036519"/>
            <a:ext cx="968332" cy="100392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13876" y="1004265"/>
            <a:ext cx="1428496" cy="95686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1475" y="2679941"/>
            <a:ext cx="1500505" cy="99556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533480" y="2679890"/>
            <a:ext cx="1423935" cy="106013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757039" y="2679954"/>
            <a:ext cx="1371218" cy="11156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889767" y="2679954"/>
            <a:ext cx="1458832" cy="11188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33180" y="2679954"/>
            <a:ext cx="1367888" cy="107124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42900" y="4329633"/>
            <a:ext cx="1560830" cy="100677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599689" y="4329658"/>
            <a:ext cx="1276350" cy="103164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728464" y="4329734"/>
            <a:ext cx="1422653" cy="110103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783705" y="4329734"/>
            <a:ext cx="1638046" cy="10064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98966" y="4329734"/>
            <a:ext cx="1259204" cy="102483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85775" y="5960364"/>
            <a:ext cx="1276350" cy="100044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722933" y="5997276"/>
            <a:ext cx="955877" cy="98022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870117" y="5993150"/>
            <a:ext cx="1210896" cy="104505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831583" y="5960364"/>
            <a:ext cx="1534922" cy="102288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799830" y="6157485"/>
            <a:ext cx="1643782" cy="7268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7244" y="332244"/>
            <a:ext cx="2891790" cy="35584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5795" y="247832"/>
            <a:ext cx="6421755" cy="435038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3813810">
              <a:lnSpc>
                <a:spcPct val="100000"/>
              </a:lnSpc>
              <a:spcBef>
                <a:spcPts val="955"/>
              </a:spcBef>
            </a:pPr>
            <a:r>
              <a:rPr sz="1400" b="1" spc="-20" dirty="0">
                <a:solidFill>
                  <a:srgbClr val="0000E1"/>
                </a:solidFill>
                <a:latin typeface="Times New Roman"/>
                <a:cs typeface="Times New Roman"/>
              </a:rPr>
              <a:t>ПИЛОМАТЕРИАЛ</a:t>
            </a:r>
            <a:r>
              <a:rPr sz="1400" b="1" spc="4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ХВОЙНЫЙ</a:t>
            </a:r>
            <a:endParaRPr sz="1400">
              <a:latin typeface="Times New Roman"/>
              <a:cs typeface="Times New Roman"/>
            </a:endParaRPr>
          </a:p>
          <a:p>
            <a:pPr marL="56515" algn="just">
              <a:lnSpc>
                <a:spcPts val="1655"/>
              </a:lnSpc>
              <a:spcBef>
                <a:spcPts val="855"/>
              </a:spcBef>
            </a:pPr>
            <a:r>
              <a:rPr sz="1400" b="1" spc="-10" dirty="0">
                <a:latin typeface="Times New Roman"/>
                <a:cs typeface="Times New Roman"/>
              </a:rPr>
              <a:t>Пиломатериалы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хвойные.</a:t>
            </a:r>
            <a:endParaRPr sz="1400">
              <a:latin typeface="Times New Roman"/>
              <a:cs typeface="Times New Roman"/>
            </a:endParaRPr>
          </a:p>
          <a:p>
            <a:pPr marL="12700" marR="1164590" algn="just">
              <a:lnSpc>
                <a:spcPct val="95400"/>
              </a:lnSpc>
              <a:spcBef>
                <a:spcPts val="40"/>
              </a:spcBef>
            </a:pPr>
            <a:r>
              <a:rPr sz="1200" dirty="0">
                <a:latin typeface="Times New Roman"/>
                <a:cs typeface="Times New Roman"/>
              </a:rPr>
              <a:t>Выпускаем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широкую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гамму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хвойных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пиломатериалов.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Качество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соответствует </a:t>
            </a:r>
            <a:r>
              <a:rPr sz="1200" dirty="0">
                <a:latin typeface="Times New Roman"/>
                <a:cs typeface="Times New Roman"/>
              </a:rPr>
              <a:t>ТУ</a:t>
            </a:r>
            <a:r>
              <a:rPr sz="1200" spc="125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125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основе</a:t>
            </a:r>
            <a:r>
              <a:rPr sz="1200" spc="120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ГОСТ</a:t>
            </a:r>
            <a:r>
              <a:rPr sz="1200" spc="130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26002-83.</a:t>
            </a:r>
            <a:r>
              <a:rPr sz="1200" spc="130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Транспортная</a:t>
            </a:r>
            <a:r>
              <a:rPr sz="1200" spc="125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влажность</a:t>
            </a:r>
            <a:r>
              <a:rPr sz="1200" spc="130" dirty="0">
                <a:latin typeface="Times New Roman"/>
                <a:cs typeface="Times New Roman"/>
              </a:rPr>
              <a:t>  </a:t>
            </a:r>
            <a:r>
              <a:rPr sz="1200" spc="-10" dirty="0">
                <a:latin typeface="Times New Roman"/>
                <a:cs typeface="Times New Roman"/>
              </a:rPr>
              <a:t>пиломатериалов </a:t>
            </a:r>
            <a:r>
              <a:rPr sz="1200" dirty="0">
                <a:latin typeface="Times New Roman"/>
                <a:cs typeface="Times New Roman"/>
              </a:rPr>
              <a:t>составляет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18%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(+/-</a:t>
            </a:r>
            <a:r>
              <a:rPr sz="1200" spc="-20" dirty="0">
                <a:latin typeface="Times New Roman"/>
                <a:cs typeface="Times New Roman"/>
              </a:rPr>
              <a:t>2%).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650"/>
              </a:lnSpc>
            </a:pPr>
            <a:r>
              <a:rPr sz="1400" b="1" dirty="0">
                <a:latin typeface="Times New Roman"/>
                <a:cs typeface="Times New Roman"/>
              </a:rPr>
              <a:t>Строганный</a:t>
            </a:r>
            <a:r>
              <a:rPr sz="1400" b="1" spc="-6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пиломатериал.</a:t>
            </a:r>
            <a:endParaRPr sz="1400">
              <a:latin typeface="Times New Roman"/>
              <a:cs typeface="Times New Roman"/>
            </a:endParaRPr>
          </a:p>
          <a:p>
            <a:pPr marL="12700" marR="1162685">
              <a:lnSpc>
                <a:spcPts val="1380"/>
              </a:lnSpc>
              <a:spcBef>
                <a:spcPts val="65"/>
              </a:spcBef>
            </a:pPr>
            <a:r>
              <a:rPr sz="1200" dirty="0">
                <a:latin typeface="Times New Roman"/>
                <a:cs typeface="Times New Roman"/>
              </a:rPr>
              <a:t>Строганые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изделия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камерной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сушки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содержат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влагу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до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12%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(+/-</a:t>
            </a:r>
            <a:r>
              <a:rPr sz="1200" dirty="0">
                <a:latin typeface="Times New Roman"/>
                <a:cs typeface="Times New Roman"/>
              </a:rPr>
              <a:t>2%).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Материал после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обработки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имеет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гладкую</a:t>
            </a:r>
            <a:r>
              <a:rPr sz="1200" spc="-30" dirty="0">
                <a:latin typeface="Times New Roman"/>
                <a:cs typeface="Times New Roman"/>
              </a:rPr>
              <a:t> структуру, </a:t>
            </a:r>
            <a:r>
              <a:rPr sz="1200" spc="-10" dirty="0">
                <a:latin typeface="Times New Roman"/>
                <a:cs typeface="Times New Roman"/>
              </a:rPr>
              <a:t>правильную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Times New Roman"/>
                <a:cs typeface="Times New Roman"/>
              </a:rPr>
              <a:t>форму,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высокое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качество.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650"/>
              </a:lnSpc>
              <a:spcBef>
                <a:spcPts val="5"/>
              </a:spcBef>
            </a:pPr>
            <a:r>
              <a:rPr sz="1400" b="1" dirty="0">
                <a:latin typeface="Times New Roman"/>
                <a:cs typeface="Times New Roman"/>
              </a:rPr>
              <a:t>Область</a:t>
            </a:r>
            <a:r>
              <a:rPr sz="1400" b="1" spc="-5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применения.</a:t>
            </a:r>
            <a:endParaRPr sz="1400">
              <a:latin typeface="Times New Roman"/>
              <a:cs typeface="Times New Roman"/>
            </a:endParaRPr>
          </a:p>
          <a:p>
            <a:pPr marL="469265" indent="-227965">
              <a:lnSpc>
                <a:spcPts val="1380"/>
              </a:lnSpc>
              <a:buFont typeface="Wingdings"/>
              <a:buChar char=""/>
              <a:tabLst>
                <a:tab pos="469265" algn="l"/>
              </a:tabLst>
            </a:pPr>
            <a:r>
              <a:rPr sz="1200" spc="-10" dirty="0">
                <a:latin typeface="Times New Roman"/>
                <a:cs typeface="Times New Roman"/>
              </a:rPr>
              <a:t>Строительство</a:t>
            </a:r>
            <a:endParaRPr sz="1200">
              <a:latin typeface="Times New Roman"/>
              <a:cs typeface="Times New Roman"/>
            </a:endParaRPr>
          </a:p>
          <a:p>
            <a:pPr marL="469265" indent="-227965">
              <a:lnSpc>
                <a:spcPts val="1380"/>
              </a:lnSpc>
              <a:buFont typeface="Wingdings"/>
              <a:buChar char=""/>
              <a:tabLst>
                <a:tab pos="469265" algn="l"/>
              </a:tabLst>
            </a:pPr>
            <a:r>
              <a:rPr sz="1200" dirty="0">
                <a:latin typeface="Times New Roman"/>
                <a:cs typeface="Times New Roman"/>
              </a:rPr>
              <a:t>Внешняя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отделка</a:t>
            </a:r>
            <a:endParaRPr sz="1200">
              <a:latin typeface="Times New Roman"/>
              <a:cs typeface="Times New Roman"/>
            </a:endParaRPr>
          </a:p>
          <a:p>
            <a:pPr marL="469265" indent="-227965">
              <a:lnSpc>
                <a:spcPts val="1380"/>
              </a:lnSpc>
              <a:buFont typeface="Wingdings"/>
              <a:buChar char=""/>
              <a:tabLst>
                <a:tab pos="469265" algn="l"/>
              </a:tabLst>
            </a:pPr>
            <a:r>
              <a:rPr sz="1200" spc="-10" dirty="0">
                <a:latin typeface="Times New Roman"/>
                <a:cs typeface="Times New Roman"/>
              </a:rPr>
              <a:t>Интерьер</a:t>
            </a:r>
            <a:endParaRPr sz="1200">
              <a:latin typeface="Times New Roman"/>
              <a:cs typeface="Times New Roman"/>
            </a:endParaRPr>
          </a:p>
          <a:p>
            <a:pPr marL="469265" indent="-227965">
              <a:lnSpc>
                <a:spcPts val="1410"/>
              </a:lnSpc>
              <a:buFont typeface="Wingdings"/>
              <a:buChar char=""/>
              <a:tabLst>
                <a:tab pos="469265" algn="l"/>
              </a:tabLst>
            </a:pPr>
            <a:r>
              <a:rPr sz="1200" spc="-10" dirty="0">
                <a:latin typeface="Times New Roman"/>
                <a:cs typeface="Times New Roman"/>
              </a:rPr>
              <a:t>Мебель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650"/>
              </a:lnSpc>
            </a:pPr>
            <a:r>
              <a:rPr sz="1400" b="1" dirty="0">
                <a:latin typeface="Times New Roman"/>
                <a:cs typeface="Times New Roman"/>
              </a:rPr>
              <a:t>Преимущества</a:t>
            </a:r>
            <a:r>
              <a:rPr sz="1400" b="1" spc="-5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сухих</a:t>
            </a:r>
            <a:r>
              <a:rPr sz="1400" b="1" spc="-5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пиломатериалов:</a:t>
            </a:r>
            <a:endParaRPr sz="1400">
              <a:latin typeface="Times New Roman"/>
              <a:cs typeface="Times New Roman"/>
            </a:endParaRPr>
          </a:p>
          <a:p>
            <a:pPr marL="12700" marR="1162685" indent="111760" algn="just">
              <a:lnSpc>
                <a:spcPts val="1380"/>
              </a:lnSpc>
              <a:spcBef>
                <a:spcPts val="65"/>
              </a:spcBef>
              <a:buChar char="-"/>
              <a:tabLst>
                <a:tab pos="124460" algn="l"/>
              </a:tabLst>
            </a:pPr>
            <a:r>
              <a:rPr sz="1200" dirty="0">
                <a:latin typeface="Times New Roman"/>
                <a:cs typeface="Times New Roman"/>
              </a:rPr>
              <a:t>Благодаря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сушке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материал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имеет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влажность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не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более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14%,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что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снижает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его </a:t>
            </a:r>
            <a:r>
              <a:rPr sz="1200" dirty="0">
                <a:latin typeface="Times New Roman"/>
                <a:cs typeface="Times New Roman"/>
              </a:rPr>
              <a:t>усадку</a:t>
            </a:r>
            <a:r>
              <a:rPr sz="1200" spc="250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254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растрескивание</a:t>
            </a:r>
            <a:r>
              <a:rPr sz="1200" spc="250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254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повышает</a:t>
            </a:r>
            <a:r>
              <a:rPr sz="1200" spc="250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устойчивость</a:t>
            </a:r>
            <a:r>
              <a:rPr sz="1200" spc="260" dirty="0"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254" dirty="0">
                <a:latin typeface="Times New Roman"/>
                <a:cs typeface="Times New Roman"/>
              </a:rPr>
              <a:t>  </a:t>
            </a:r>
            <a:r>
              <a:rPr sz="1200" spc="-10" dirty="0">
                <a:latin typeface="Times New Roman"/>
                <a:cs typeface="Times New Roman"/>
              </a:rPr>
              <a:t>биологическим </a:t>
            </a:r>
            <a:r>
              <a:rPr sz="1200" dirty="0">
                <a:latin typeface="Times New Roman"/>
                <a:cs typeface="Times New Roman"/>
              </a:rPr>
              <a:t>поражениям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(плесень,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грибы,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насекомые).</a:t>
            </a:r>
            <a:endParaRPr sz="1200">
              <a:latin typeface="Times New Roman"/>
              <a:cs typeface="Times New Roman"/>
            </a:endParaRPr>
          </a:p>
          <a:p>
            <a:pPr marL="100330" indent="-87630" algn="just">
              <a:lnSpc>
                <a:spcPts val="1315"/>
              </a:lnSpc>
              <a:buChar char="-"/>
              <a:tabLst>
                <a:tab pos="100330" algn="l"/>
              </a:tabLst>
            </a:pPr>
            <a:r>
              <a:rPr sz="1200" dirty="0">
                <a:latin typeface="Times New Roman"/>
                <a:cs typeface="Times New Roman"/>
              </a:rPr>
              <a:t>Высокая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точность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геометрических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размеров</a:t>
            </a:r>
            <a:endParaRPr sz="1200">
              <a:latin typeface="Times New Roman"/>
              <a:cs typeface="Times New Roman"/>
            </a:endParaRPr>
          </a:p>
          <a:p>
            <a:pPr marL="100330" indent="-87630" algn="just">
              <a:lnSpc>
                <a:spcPts val="1410"/>
              </a:lnSpc>
              <a:buChar char="-"/>
              <a:tabLst>
                <a:tab pos="100330" algn="l"/>
              </a:tabLst>
            </a:pPr>
            <a:r>
              <a:rPr sz="1200" dirty="0">
                <a:latin typeface="Times New Roman"/>
                <a:cs typeface="Times New Roman"/>
              </a:rPr>
              <a:t>Ровная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гладкая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поверхность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5359" y="731393"/>
            <a:ext cx="3696135" cy="39154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384" y="4860034"/>
            <a:ext cx="9876282" cy="25991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6640" y="5363832"/>
            <a:ext cx="7181847" cy="194245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1448" y="394728"/>
            <a:ext cx="5721858" cy="3558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67755" y="1088136"/>
            <a:ext cx="2175509" cy="26136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667755" y="2092439"/>
            <a:ext cx="2927350" cy="1415415"/>
            <a:chOff x="5667755" y="2092439"/>
            <a:chExt cx="2927350" cy="141541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0447" y="2092439"/>
              <a:ext cx="256806" cy="3253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5143" y="2110740"/>
              <a:ext cx="1206246" cy="3040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0447" y="2278367"/>
              <a:ext cx="256806" cy="3253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05143" y="2296668"/>
              <a:ext cx="1370838" cy="3040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0447" y="2464295"/>
              <a:ext cx="256806" cy="3253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05143" y="2482596"/>
              <a:ext cx="858774" cy="3040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0447" y="2651747"/>
              <a:ext cx="256806" cy="3253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05143" y="2670048"/>
              <a:ext cx="732281" cy="3040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0447" y="2837675"/>
              <a:ext cx="256806" cy="32538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05143" y="2855976"/>
              <a:ext cx="970026" cy="30403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67755" y="3203448"/>
              <a:ext cx="2926842" cy="30403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531110" y="418287"/>
            <a:ext cx="7733665" cy="40976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ПОГОНАЖНЫЕ</a:t>
            </a:r>
            <a:r>
              <a:rPr sz="1400" b="1" spc="-3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ИЗДЕЛИЯ</a:t>
            </a:r>
            <a:r>
              <a:rPr sz="1400" b="1" spc="-1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и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0000E1"/>
                </a:solidFill>
                <a:latin typeface="Times New Roman"/>
                <a:cs typeface="Times New Roman"/>
              </a:rPr>
              <a:t>ПИЛОМАТЕРИАЛ</a:t>
            </a:r>
            <a:r>
              <a:rPr sz="1400" b="1" spc="-1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ДЛЯ</a:t>
            </a:r>
            <a:r>
              <a:rPr sz="1400" b="1" spc="-1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ОТДЕЛКИ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1400">
              <a:latin typeface="Times New Roman"/>
              <a:cs typeface="Times New Roman"/>
            </a:endParaRPr>
          </a:p>
          <a:p>
            <a:pPr marL="3205480">
              <a:lnSpc>
                <a:spcPts val="1410"/>
              </a:lnSpc>
            </a:pPr>
            <a:r>
              <a:rPr sz="1200" b="1" dirty="0">
                <a:latin typeface="Times New Roman"/>
                <a:cs typeface="Times New Roman"/>
              </a:rPr>
              <a:t>Строганный</a:t>
            </a:r>
            <a:r>
              <a:rPr sz="1200" b="1" spc="-5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пиломатериал.</a:t>
            </a:r>
            <a:endParaRPr sz="1200">
              <a:latin typeface="Times New Roman"/>
              <a:cs typeface="Times New Roman"/>
            </a:endParaRPr>
          </a:p>
          <a:p>
            <a:pPr marL="3205480" marR="64135">
              <a:lnSpc>
                <a:spcPts val="1380"/>
              </a:lnSpc>
              <a:spcBef>
                <a:spcPts val="65"/>
              </a:spcBef>
            </a:pPr>
            <a:r>
              <a:rPr sz="1200" dirty="0">
                <a:latin typeface="Times New Roman"/>
                <a:cs typeface="Times New Roman"/>
              </a:rPr>
              <a:t>Строганые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изделия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камерной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сушки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содержат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влагу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до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12%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(+/-</a:t>
            </a:r>
            <a:r>
              <a:rPr sz="1200" spc="-20" dirty="0">
                <a:latin typeface="Times New Roman"/>
                <a:cs typeface="Times New Roman"/>
              </a:rPr>
              <a:t>2%). </a:t>
            </a:r>
            <a:r>
              <a:rPr sz="1200" spc="-10" dirty="0">
                <a:latin typeface="Times New Roman"/>
                <a:cs typeface="Times New Roman"/>
              </a:rPr>
              <a:t>Материал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после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обработки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имеет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гладкую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структуру,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правильную </a:t>
            </a:r>
            <a:r>
              <a:rPr sz="1200" spc="-20" dirty="0">
                <a:latin typeface="Times New Roman"/>
                <a:cs typeface="Times New Roman"/>
              </a:rPr>
              <a:t>форму,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высокое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качество.</a:t>
            </a:r>
            <a:endParaRPr sz="1200">
              <a:latin typeface="Times New Roman"/>
              <a:cs typeface="Times New Roman"/>
            </a:endParaRPr>
          </a:p>
          <a:p>
            <a:pPr marL="3205480">
              <a:lnSpc>
                <a:spcPct val="100000"/>
              </a:lnSpc>
              <a:spcBef>
                <a:spcPts val="1290"/>
              </a:spcBef>
            </a:pPr>
            <a:r>
              <a:rPr sz="1200" b="1" spc="-10" dirty="0">
                <a:latin typeface="Times New Roman"/>
                <a:cs typeface="Times New Roman"/>
              </a:rPr>
              <a:t>Область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применения:</a:t>
            </a:r>
            <a:endParaRPr sz="1200">
              <a:latin typeface="Times New Roman"/>
              <a:cs typeface="Times New Roman"/>
            </a:endParaRPr>
          </a:p>
          <a:p>
            <a:pPr marL="3662679" indent="-227965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3662679" algn="l"/>
              </a:tabLst>
            </a:pPr>
            <a:r>
              <a:rPr sz="1200" spc="-10" dirty="0">
                <a:latin typeface="Times New Roman"/>
                <a:cs typeface="Times New Roman"/>
              </a:rPr>
              <a:t>Строительство</a:t>
            </a:r>
            <a:endParaRPr sz="1200">
              <a:latin typeface="Times New Roman"/>
              <a:cs typeface="Times New Roman"/>
            </a:endParaRPr>
          </a:p>
          <a:p>
            <a:pPr marL="3662679" indent="-227965">
              <a:lnSpc>
                <a:spcPct val="100000"/>
              </a:lnSpc>
              <a:spcBef>
                <a:spcPts val="20"/>
              </a:spcBef>
              <a:buFont typeface="Symbol"/>
              <a:buChar char=""/>
              <a:tabLst>
                <a:tab pos="3662679" algn="l"/>
              </a:tabLst>
            </a:pPr>
            <a:r>
              <a:rPr sz="1200" dirty="0">
                <a:latin typeface="Times New Roman"/>
                <a:cs typeface="Times New Roman"/>
              </a:rPr>
              <a:t>Внешняя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отделка</a:t>
            </a:r>
            <a:endParaRPr sz="1200">
              <a:latin typeface="Times New Roman"/>
              <a:cs typeface="Times New Roman"/>
            </a:endParaRPr>
          </a:p>
          <a:p>
            <a:pPr marL="3662679" indent="-227965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3662679" algn="l"/>
              </a:tabLst>
            </a:pPr>
            <a:r>
              <a:rPr sz="1200" spc="-10" dirty="0">
                <a:latin typeface="Times New Roman"/>
                <a:cs typeface="Times New Roman"/>
              </a:rPr>
              <a:t>Интерьер</a:t>
            </a:r>
            <a:endParaRPr sz="1200">
              <a:latin typeface="Times New Roman"/>
              <a:cs typeface="Times New Roman"/>
            </a:endParaRPr>
          </a:p>
          <a:p>
            <a:pPr marL="3662679" indent="-227965">
              <a:lnSpc>
                <a:spcPct val="100000"/>
              </a:lnSpc>
              <a:spcBef>
                <a:spcPts val="35"/>
              </a:spcBef>
              <a:buFont typeface="Symbol"/>
              <a:buChar char=""/>
              <a:tabLst>
                <a:tab pos="3662679" algn="l"/>
              </a:tabLst>
            </a:pPr>
            <a:r>
              <a:rPr sz="1200" spc="-10" dirty="0">
                <a:latin typeface="Times New Roman"/>
                <a:cs typeface="Times New Roman"/>
              </a:rPr>
              <a:t>Мебель</a:t>
            </a:r>
            <a:endParaRPr sz="1200">
              <a:latin typeface="Times New Roman"/>
              <a:cs typeface="Times New Roman"/>
            </a:endParaRPr>
          </a:p>
          <a:p>
            <a:pPr marL="3662679" indent="-227965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3662679" algn="l"/>
              </a:tabLst>
            </a:pPr>
            <a:r>
              <a:rPr sz="1200" spc="-10" dirty="0">
                <a:latin typeface="Times New Roman"/>
                <a:cs typeface="Times New Roman"/>
              </a:rPr>
              <a:t>Сауна/баня</a:t>
            </a:r>
            <a:endParaRPr sz="1200">
              <a:latin typeface="Times New Roman"/>
              <a:cs typeface="Times New Roman"/>
            </a:endParaRPr>
          </a:p>
          <a:p>
            <a:pPr marL="3205480">
              <a:lnSpc>
                <a:spcPct val="100000"/>
              </a:lnSpc>
              <a:spcBef>
                <a:spcPts val="1320"/>
              </a:spcBef>
            </a:pPr>
            <a:r>
              <a:rPr sz="1200" b="1" dirty="0">
                <a:latin typeface="Times New Roman"/>
                <a:cs typeface="Times New Roman"/>
              </a:rPr>
              <a:t>Преимущества</a:t>
            </a:r>
            <a:r>
              <a:rPr sz="1200" b="1" spc="-4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сухих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пиломатериалов:</a:t>
            </a:r>
            <a:endParaRPr sz="1200">
              <a:latin typeface="Times New Roman"/>
              <a:cs typeface="Times New Roman"/>
            </a:endParaRPr>
          </a:p>
          <a:p>
            <a:pPr marL="3663315" marR="5080" indent="-228600">
              <a:lnSpc>
                <a:spcPts val="1380"/>
              </a:lnSpc>
              <a:spcBef>
                <a:spcPts val="125"/>
              </a:spcBef>
              <a:buFont typeface="Symbol"/>
              <a:buChar char=""/>
              <a:tabLst>
                <a:tab pos="3663315" algn="l"/>
              </a:tabLst>
            </a:pPr>
            <a:r>
              <a:rPr sz="1200" spc="-10" dirty="0">
                <a:latin typeface="Times New Roman"/>
                <a:cs typeface="Times New Roman"/>
              </a:rPr>
              <a:t>Благодаря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сушке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материал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имеет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влажность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не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более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14%,</a:t>
            </a:r>
            <a:r>
              <a:rPr sz="1200" spc="-25" dirty="0">
                <a:latin typeface="Times New Roman"/>
                <a:cs typeface="Times New Roman"/>
              </a:rPr>
              <a:t> что </a:t>
            </a:r>
            <a:r>
              <a:rPr sz="1200" dirty="0">
                <a:latin typeface="Times New Roman"/>
                <a:cs typeface="Times New Roman"/>
              </a:rPr>
              <a:t>снижает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его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усадку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растрескивание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повышает</a:t>
            </a:r>
            <a:endParaRPr sz="1200">
              <a:latin typeface="Times New Roman"/>
              <a:cs typeface="Times New Roman"/>
            </a:endParaRPr>
          </a:p>
          <a:p>
            <a:pPr marL="3663315" marR="76200">
              <a:lnSpc>
                <a:spcPts val="1380"/>
              </a:lnSpc>
            </a:pPr>
            <a:r>
              <a:rPr sz="1200" dirty="0">
                <a:latin typeface="Times New Roman"/>
                <a:cs typeface="Times New Roman"/>
              </a:rPr>
              <a:t>устойчивость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биологическим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поражениям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(плесень,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грибы, насекомые).</a:t>
            </a:r>
            <a:endParaRPr sz="1200">
              <a:latin typeface="Times New Roman"/>
              <a:cs typeface="Times New Roman"/>
            </a:endParaRPr>
          </a:p>
          <a:p>
            <a:pPr marL="3662679" indent="-227965">
              <a:lnSpc>
                <a:spcPts val="1430"/>
              </a:lnSpc>
              <a:buFont typeface="Symbol"/>
              <a:buChar char=""/>
              <a:tabLst>
                <a:tab pos="3662679" algn="l"/>
              </a:tabLst>
            </a:pPr>
            <a:r>
              <a:rPr sz="1200" dirty="0">
                <a:latin typeface="Times New Roman"/>
                <a:cs typeface="Times New Roman"/>
              </a:rPr>
              <a:t>Высокая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точность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геометрических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размеров</a:t>
            </a:r>
            <a:endParaRPr sz="1200">
              <a:latin typeface="Times New Roman"/>
              <a:cs typeface="Times New Roman"/>
            </a:endParaRPr>
          </a:p>
          <a:p>
            <a:pPr marL="3662679" indent="-227965">
              <a:lnSpc>
                <a:spcPct val="100000"/>
              </a:lnSpc>
              <a:spcBef>
                <a:spcPts val="20"/>
              </a:spcBef>
              <a:buFont typeface="Symbol"/>
              <a:buChar char=""/>
              <a:tabLst>
                <a:tab pos="3662679" algn="l"/>
              </a:tabLst>
            </a:pPr>
            <a:r>
              <a:rPr sz="1200" dirty="0">
                <a:latin typeface="Times New Roman"/>
                <a:cs typeface="Times New Roman"/>
              </a:rPr>
              <a:t>Ровная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гладкая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поверхность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772" y="1138428"/>
            <a:ext cx="5503927" cy="36720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15054" y="65024"/>
            <a:ext cx="32810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ДРЕВЕСНО-</a:t>
            </a: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ПЛИТНЫЕ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 МАТЕРИАЛЫ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9314" y="418930"/>
          <a:ext cx="10401934" cy="6669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14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6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0">
                <a:tc gridSpan="3">
                  <a:txBody>
                    <a:bodyPr/>
                    <a:lstStyle/>
                    <a:p>
                      <a:pPr marL="19050" algn="ctr">
                        <a:lnSpc>
                          <a:spcPts val="128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Древесные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плиты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это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продукция,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изготовленная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натуральной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древесины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использованием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добавок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улучшения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технических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характеристик.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4130" algn="ctr">
                        <a:lnSpc>
                          <a:spcPts val="141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Современные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технологии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сырье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дают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возможность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получить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материал,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сочетающий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достоинства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дерева,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избавленный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его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недостатков.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7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260350" marR="45720" indent="-227329" algn="just">
                        <a:lnSpc>
                          <a:spcPts val="1260"/>
                        </a:lnSpc>
                        <a:spcBef>
                          <a:spcPts val="20"/>
                        </a:spcBef>
                        <a:buFont typeface="Wingdings"/>
                        <a:buChar char=""/>
                        <a:tabLst>
                          <a:tab pos="260350" algn="l"/>
                        </a:tabLst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Древесноволокнистые</a:t>
                      </a:r>
                      <a:r>
                        <a:rPr sz="1100" b="1" spc="3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плиты</a:t>
                      </a:r>
                      <a:r>
                        <a:rPr sz="1100" b="1" spc="3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(ДВП)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состоят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4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растительных</a:t>
                      </a:r>
                      <a:r>
                        <a:rPr sz="1100" spc="44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волокон,</a:t>
                      </a:r>
                      <a:r>
                        <a:rPr sz="1100" spc="44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наполнителей, специальных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добавок.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 В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зависимости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способа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60350" marR="46355" algn="just">
                        <a:lnSpc>
                          <a:spcPts val="126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изготовления</a:t>
                      </a:r>
                      <a:r>
                        <a:rPr sz="1100" spc="38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3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обработки</a:t>
                      </a:r>
                      <a:r>
                        <a:rPr sz="1100" spc="3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производители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предлагают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несколько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разновидностей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мягкие,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60350" marR="46355" algn="just">
                        <a:lnSpc>
                          <a:spcPts val="1260"/>
                        </a:lnSpc>
                        <a:spcBef>
                          <a:spcPts val="1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полутвердые,</a:t>
                      </a:r>
                      <a:r>
                        <a:rPr sz="1100" spc="34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твердые</a:t>
                      </a:r>
                      <a:r>
                        <a:rPr sz="1100" spc="340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34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сверхтвердые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материалы.</a:t>
                      </a:r>
                      <a:r>
                        <a:rPr sz="1100" spc="2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Плотность</a:t>
                      </a:r>
                      <a:r>
                        <a:rPr sz="1100" spc="27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изменяется</a:t>
                      </a:r>
                      <a:r>
                        <a:rPr sz="1100" spc="2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100" spc="2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100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кг/м</a:t>
                      </a:r>
                      <a:r>
                        <a:rPr sz="1050" baseline="31746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050" spc="112" baseline="3174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100" spc="3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1100</a:t>
                      </a:r>
                      <a:r>
                        <a:rPr sz="1100" spc="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кг/м</a:t>
                      </a:r>
                      <a:r>
                        <a:rPr sz="1050" baseline="31746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100" spc="3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это</a:t>
                      </a:r>
                      <a:r>
                        <a:rPr sz="110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обеспечило</a:t>
                      </a:r>
                      <a:r>
                        <a:rPr sz="1100" spc="3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большой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60350" algn="just">
                        <a:lnSpc>
                          <a:spcPts val="124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выбор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продукции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разными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характеристиками.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281940" marR="45720" indent="-229235" algn="just">
                        <a:lnSpc>
                          <a:spcPts val="1260"/>
                        </a:lnSpc>
                        <a:spcBef>
                          <a:spcPts val="20"/>
                        </a:spcBef>
                        <a:buFont typeface="Wingdings"/>
                        <a:buChar char=""/>
                        <a:tabLst>
                          <a:tab pos="281940" algn="l"/>
                        </a:tabLst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100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изготовлении</a:t>
                      </a:r>
                      <a:r>
                        <a:rPr sz="1100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фанеры</a:t>
                      </a:r>
                      <a:r>
                        <a:rPr sz="1100" b="1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склеивают</a:t>
                      </a:r>
                      <a:r>
                        <a:rPr sz="1100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несколько</a:t>
                      </a:r>
                      <a:r>
                        <a:rPr sz="1100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слоёв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деревянного</a:t>
                      </a:r>
                      <a:r>
                        <a:rPr sz="1100" spc="39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шпона,</a:t>
                      </a:r>
                      <a:r>
                        <a:rPr sz="1100" spc="39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каждый</a:t>
                      </a:r>
                      <a:r>
                        <a:rPr sz="1100" spc="4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последующий</a:t>
                      </a:r>
                      <a:r>
                        <a:rPr sz="1100" spc="39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лист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располагают</a:t>
                      </a:r>
                      <a:r>
                        <a:rPr sz="1100" spc="2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перпендикулярно</a:t>
                      </a:r>
                      <a:r>
                        <a:rPr sz="1100" spc="22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предыдущему.</a:t>
                      </a:r>
                      <a:r>
                        <a:rPr sz="1100" spc="2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Число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1940" marR="46990" algn="just">
                        <a:lnSpc>
                          <a:spcPts val="126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слоев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составляет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3–23,</a:t>
                      </a:r>
                      <a:r>
                        <a:rPr sz="1100" spc="15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оно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определяет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толщину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характеристики</a:t>
                      </a:r>
                      <a:r>
                        <a:rPr sz="11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материала.</a:t>
                      </a:r>
                      <a:r>
                        <a:rPr sz="1100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склеивания</a:t>
                      </a:r>
                      <a:r>
                        <a:rPr sz="1100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используют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1940" marR="45720" algn="just">
                        <a:lnSpc>
                          <a:spcPts val="1260"/>
                        </a:lnSpc>
                        <a:spcBef>
                          <a:spcPts val="1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различные</a:t>
                      </a:r>
                      <a:r>
                        <a:rPr sz="1100" spc="300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составы,</a:t>
                      </a:r>
                      <a:r>
                        <a:rPr sz="1100" spc="29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влияющие</a:t>
                      </a:r>
                      <a:r>
                        <a:rPr sz="1100" spc="300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300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прочность,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влагоустойчивость,</a:t>
                      </a:r>
                      <a:r>
                        <a:rPr sz="11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огнеупорность,</a:t>
                      </a:r>
                      <a:r>
                        <a:rPr sz="11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износоустойчивость.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изготовлении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некоторых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разновидностей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используют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1940" marR="47625" algn="just">
                        <a:lnSpc>
                          <a:spcPts val="1260"/>
                        </a:lnSpc>
                        <a:spcBef>
                          <a:spcPts val="1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натуральный</a:t>
                      </a:r>
                      <a:r>
                        <a:rPr sz="1100" spc="13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клей,</a:t>
                      </a:r>
                      <a:r>
                        <a:rPr sz="1100" spc="14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материал</a:t>
                      </a:r>
                      <a:r>
                        <a:rPr sz="1100" spc="1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можно</a:t>
                      </a:r>
                      <a:r>
                        <a:rPr sz="1100" spc="14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использовать</a:t>
                      </a:r>
                      <a:r>
                        <a:rPr sz="1100" spc="14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производстве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мебели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281940" marR="24130" indent="-228600" algn="just">
                        <a:lnSpc>
                          <a:spcPts val="1260"/>
                        </a:lnSpc>
                        <a:spcBef>
                          <a:spcPts val="20"/>
                        </a:spcBef>
                        <a:buFont typeface="Wingdings"/>
                        <a:buChar char=""/>
                        <a:tabLst>
                          <a:tab pos="281940" algn="l"/>
                        </a:tabLst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Древесно-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стружечная</a:t>
                      </a:r>
                      <a:r>
                        <a:rPr sz="1100" b="1" spc="43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плита</a:t>
                      </a:r>
                      <a:r>
                        <a:rPr sz="1100" b="1" spc="4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(ДСП)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изготовлена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12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древесных</a:t>
                      </a:r>
                      <a:r>
                        <a:rPr sz="1100" spc="12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опилок,</a:t>
                      </a:r>
                      <a:r>
                        <a:rPr sz="1100" spc="14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соединённых</a:t>
                      </a:r>
                      <a:r>
                        <a:rPr sz="1100" spc="12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12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горячем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состоянии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термоактивными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смолами</a:t>
                      </a:r>
                      <a:r>
                        <a:rPr sz="11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под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прессом.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1940" marR="24765" algn="just">
                        <a:lnSpc>
                          <a:spcPts val="126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составе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смолы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опасный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людей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формальдегид.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Достоинства</a:t>
                      </a:r>
                      <a:r>
                        <a:rPr sz="1100" spc="27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100" spc="27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прочность,</a:t>
                      </a:r>
                      <a:r>
                        <a:rPr sz="1100" spc="28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плотность,</a:t>
                      </a:r>
                      <a:r>
                        <a:rPr sz="1100" spc="27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низкая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1940" marR="26034" algn="just">
                        <a:lnSpc>
                          <a:spcPts val="1260"/>
                        </a:lnSpc>
                        <a:spcBef>
                          <a:spcPts val="1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стоимость,</a:t>
                      </a:r>
                      <a:r>
                        <a:rPr sz="1100" spc="2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легкость</a:t>
                      </a:r>
                      <a:r>
                        <a:rPr sz="1100" spc="2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2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обработке,</a:t>
                      </a:r>
                      <a:r>
                        <a:rPr sz="1100" spc="2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однородная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структура,</a:t>
                      </a:r>
                      <a:r>
                        <a:rPr sz="1100" spc="2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большой</a:t>
                      </a:r>
                      <a:r>
                        <a:rPr sz="1100" spc="2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выбор</a:t>
                      </a:r>
                      <a:r>
                        <a:rPr sz="1100" spc="2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рисунков</a:t>
                      </a:r>
                      <a:r>
                        <a:rPr sz="1100" spc="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2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оттенков.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ДСП</a:t>
                      </a:r>
                      <a:r>
                        <a:rPr sz="1100" spc="18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плохо</a:t>
                      </a:r>
                      <a:r>
                        <a:rPr sz="1100" spc="18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удерживает</a:t>
                      </a:r>
                      <a:r>
                        <a:rPr sz="1100" spc="1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крепежные</a:t>
                      </a:r>
                      <a:r>
                        <a:rPr sz="1100" spc="18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элементы,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1940" algn="just">
                        <a:lnSpc>
                          <a:spcPts val="124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повреждается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под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воздействием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влаги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7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3315">
                <a:tc>
                  <a:txBody>
                    <a:bodyPr/>
                    <a:lstStyle/>
                    <a:p>
                      <a:pPr marL="260350" marR="45085" indent="-228600" algn="just">
                        <a:lnSpc>
                          <a:spcPts val="1260"/>
                        </a:lnSpc>
                        <a:spcBef>
                          <a:spcPts val="10"/>
                        </a:spcBef>
                        <a:buFont typeface="Wingdings"/>
                        <a:buChar char=""/>
                        <a:tabLst>
                          <a:tab pos="260350" algn="l"/>
                        </a:tabLst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Цементно-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стружечные</a:t>
                      </a:r>
                      <a:r>
                        <a:rPr sz="1100" b="1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плиты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изготовлены</a:t>
                      </a:r>
                      <a:r>
                        <a:rPr sz="11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смеси</a:t>
                      </a:r>
                      <a:r>
                        <a:rPr sz="1100" spc="1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древесной</a:t>
                      </a:r>
                      <a:r>
                        <a:rPr sz="1100" spc="14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стружки,</a:t>
                      </a:r>
                      <a:r>
                        <a:rPr sz="1100" spc="14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портландцемента,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60350" marR="45720" algn="just">
                        <a:lnSpc>
                          <a:spcPts val="1260"/>
                        </a:lnSpc>
                        <a:spcBef>
                          <a:spcPts val="1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добавок.</a:t>
                      </a:r>
                      <a:r>
                        <a:rPr sz="1100" spc="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Разновидности</a:t>
                      </a:r>
                      <a:r>
                        <a:rPr sz="1100" spc="3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100" spc="3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ксилолит,</a:t>
                      </a:r>
                      <a:r>
                        <a:rPr sz="1100" spc="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арболит,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фибролит.</a:t>
                      </a:r>
                      <a:r>
                        <a:rPr sz="110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Материал</a:t>
                      </a:r>
                      <a:r>
                        <a:rPr sz="11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устойчив</a:t>
                      </a:r>
                      <a:r>
                        <a:rPr sz="110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100" spc="3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воздействию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воды,</a:t>
                      </a:r>
                      <a:r>
                        <a:rPr sz="1100" spc="2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огня,</a:t>
                      </a:r>
                      <a:r>
                        <a:rPr sz="1100" spc="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низких</a:t>
                      </a:r>
                      <a:r>
                        <a:rPr sz="1100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температур,</a:t>
                      </a:r>
                      <a:r>
                        <a:rPr sz="1100" spc="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безопасен</a:t>
                      </a:r>
                      <a:r>
                        <a:rPr sz="1100" spc="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для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60350" algn="just">
                        <a:lnSpc>
                          <a:spcPts val="124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здоровья,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долговечен.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281940" marR="46355" indent="-229235" algn="just">
                        <a:lnSpc>
                          <a:spcPts val="1260"/>
                        </a:lnSpc>
                        <a:spcBef>
                          <a:spcPts val="10"/>
                        </a:spcBef>
                        <a:buFont typeface="Wingdings"/>
                        <a:buChar char=""/>
                        <a:tabLst>
                          <a:tab pos="281940" algn="l"/>
                        </a:tabLst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изготовлении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МДФ</a:t>
                      </a:r>
                      <a:r>
                        <a:rPr sz="1100" b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используют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технологию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сухого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прессования,</a:t>
                      </a:r>
                      <a:r>
                        <a:rPr sz="1100" spc="26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260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материале</a:t>
                      </a:r>
                      <a:r>
                        <a:rPr sz="1100" spc="270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содержится</a:t>
                      </a:r>
                      <a:r>
                        <a:rPr sz="1100" spc="26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меньше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1940" marR="46355" algn="just">
                        <a:lnSpc>
                          <a:spcPts val="1260"/>
                        </a:lnSpc>
                        <a:spcBef>
                          <a:spcPts val="15"/>
                        </a:spcBef>
                        <a:tabLst>
                          <a:tab pos="1640205" algn="l"/>
                          <a:tab pos="2985770" algn="l"/>
                        </a:tabLst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карбамидных</a:t>
                      </a:r>
                      <a:r>
                        <a:rPr sz="1100" spc="38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смол.</a:t>
                      </a:r>
                      <a:r>
                        <a:rPr sz="1100" spc="38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Преимущества</a:t>
                      </a:r>
                      <a:r>
                        <a:rPr sz="1100" spc="390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МДФ</a:t>
                      </a:r>
                      <a:r>
                        <a:rPr sz="1100" spc="390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водостойкость,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огнестойкость,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способность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противостоять</a:t>
                      </a:r>
                      <a:r>
                        <a:rPr sz="1100" spc="3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грибкам</a:t>
                      </a:r>
                      <a:r>
                        <a:rPr sz="110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3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паразитам.</a:t>
                      </a:r>
                      <a:r>
                        <a:rPr sz="110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Плиты</a:t>
                      </a:r>
                      <a:r>
                        <a:rPr sz="1100" spc="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прочные,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1940" marR="46355" algn="just">
                        <a:lnSpc>
                          <a:spcPts val="126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долговечные,</a:t>
                      </a:r>
                      <a:r>
                        <a:rPr sz="1100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хорошо</a:t>
                      </a:r>
                      <a:r>
                        <a:rPr sz="1100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сохраняют</a:t>
                      </a:r>
                      <a:r>
                        <a:rPr sz="1100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тепло.</a:t>
                      </a:r>
                      <a:r>
                        <a:rPr sz="1100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Производители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предлагают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материал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разной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плотности.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281305" indent="-227965" algn="just">
                        <a:lnSpc>
                          <a:spcPts val="1210"/>
                        </a:lnSpc>
                        <a:buFont typeface="Wingdings"/>
                        <a:buChar char=""/>
                        <a:tabLst>
                          <a:tab pos="281305" algn="l"/>
                        </a:tabLst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Ориентированно-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стружечная</a:t>
                      </a:r>
                      <a:r>
                        <a:rPr sz="1100" b="1" spc="280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плита</a:t>
                      </a:r>
                      <a:r>
                        <a:rPr sz="1100" b="1" spc="28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(ОСП)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1940" marR="24130" algn="just">
                        <a:lnSpc>
                          <a:spcPct val="95900"/>
                        </a:lnSpc>
                        <a:spcBef>
                          <a:spcPts val="2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произведена</a:t>
                      </a:r>
                      <a:r>
                        <a:rPr sz="1100" spc="2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прессованием</a:t>
                      </a:r>
                      <a:r>
                        <a:rPr sz="1100" spc="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стружки</a:t>
                      </a:r>
                      <a:r>
                        <a:rPr sz="11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1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высокой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температуре.</a:t>
                      </a:r>
                      <a:r>
                        <a:rPr sz="110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ОСП</a:t>
                      </a:r>
                      <a:r>
                        <a:rPr sz="1100" spc="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прочнее</a:t>
                      </a:r>
                      <a:r>
                        <a:rPr sz="1100" spc="2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ДСП</a:t>
                      </a:r>
                      <a:r>
                        <a:rPr sz="1100" spc="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МДФ</a:t>
                      </a:r>
                      <a:r>
                        <a:rPr sz="1100" spc="2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</a:t>
                      </a:r>
                      <a:r>
                        <a:rPr sz="1100" spc="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счет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перпендикулярного</a:t>
                      </a:r>
                      <a:r>
                        <a:rPr sz="1100" spc="254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расположения</a:t>
                      </a:r>
                      <a:r>
                        <a:rPr sz="1100" spc="2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стружки</a:t>
                      </a:r>
                      <a:r>
                        <a:rPr sz="1100" spc="2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во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внешних и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внутренних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слоях.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Материал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прочный 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гибкий.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Основной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недостаток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высокая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цена.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148" y="938784"/>
            <a:ext cx="2567178" cy="159486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8976" y="938784"/>
            <a:ext cx="2361438" cy="155371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70647" y="938784"/>
            <a:ext cx="2622042" cy="15750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395" y="4305300"/>
            <a:ext cx="2337054" cy="162382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68496" y="4305300"/>
            <a:ext cx="2423922" cy="155067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4280" y="4305300"/>
            <a:ext cx="2416302" cy="15902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8558" y="65024"/>
            <a:ext cx="361505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СТЕНОВЫЕ</a:t>
            </a:r>
            <a:r>
              <a:rPr sz="1400" b="1" spc="-2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И</a:t>
            </a:r>
            <a:r>
              <a:rPr sz="1400" b="1" spc="-1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30" dirty="0">
                <a:solidFill>
                  <a:srgbClr val="0000E1"/>
                </a:solidFill>
                <a:latin typeface="Times New Roman"/>
                <a:cs typeface="Times New Roman"/>
              </a:rPr>
              <a:t>ФАСАДНЫЕ</a:t>
            </a:r>
            <a:r>
              <a:rPr sz="1400" b="1" spc="-1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МАТЕРИАЛЫ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6746" y="418930"/>
          <a:ext cx="10499088" cy="6915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9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7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9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9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82320">
                <a:tc gridSpan="6">
                  <a:txBody>
                    <a:bodyPr/>
                    <a:lstStyle/>
                    <a:p>
                      <a:pPr marR="44450" algn="ctr">
                        <a:lnSpc>
                          <a:spcPts val="1280"/>
                        </a:lnSpc>
                      </a:pP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Стеновые</a:t>
                      </a:r>
                      <a:r>
                        <a:rPr sz="1200" b="1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материалы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являются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одним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ключевых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элементов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строительства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влияют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множество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аспектов,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включая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прочность,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теплоизоляцию,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8735" algn="ctr">
                        <a:lnSpc>
                          <a:spcPts val="1380"/>
                        </a:lnSpc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звукоизоляцию,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эстетику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долговечность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зданий.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04165" marR="346710" algn="ctr">
                        <a:lnSpc>
                          <a:spcPts val="138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немаловажный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30" dirty="0">
                          <a:latin typeface="Times New Roman"/>
                          <a:cs typeface="Times New Roman"/>
                        </a:rPr>
                        <a:t>ФАСАД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доме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судят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фасаду.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Он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только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придает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зданию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завершенный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вид,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защищает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осадков,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ветра,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солнца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мороза,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поэтому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надо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подобрать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правильную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облицовку.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28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420"/>
                        </a:lnSpc>
                        <a:spcBef>
                          <a:spcPts val="61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Кирпич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16535" marR="206375" algn="ctr">
                        <a:lnSpc>
                          <a:spcPts val="103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Керамический,</a:t>
                      </a:r>
                      <a:r>
                        <a:rPr sz="900" spc="4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силикатный; Гиперпресованный.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985"/>
                        </a:lnSpc>
                      </a:pP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Технические</a:t>
                      </a:r>
                      <a:r>
                        <a:rPr sz="900" b="1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характеристики: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ts val="1040"/>
                        </a:lnSpc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Рядовой,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облицовочный.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ts val="1040"/>
                        </a:lnSpc>
                      </a:pPr>
                      <a:r>
                        <a:rPr sz="9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Структура: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1030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Полнотелый,</a:t>
                      </a:r>
                      <a:r>
                        <a:rPr sz="900" spc="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пустотелый.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03530" marR="292735" indent="359410">
                        <a:lnSpc>
                          <a:spcPts val="1030"/>
                        </a:lnSpc>
                        <a:spcBef>
                          <a:spcPts val="55"/>
                        </a:spcBef>
                      </a:pPr>
                      <a:r>
                        <a:rPr sz="9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Размеры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250*120*65;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250*120*88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91185">
                        <a:lnSpc>
                          <a:spcPts val="1010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250*120*138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774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ts val="1420"/>
                        </a:lnSpc>
                        <a:spcBef>
                          <a:spcPts val="61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Строительные</a:t>
                      </a:r>
                      <a:r>
                        <a:rPr sz="1200" b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блоки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6090" marR="502284" algn="ctr">
                        <a:lnSpc>
                          <a:spcPts val="103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Пескобетонные; Газобетонные;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54965" marR="388620" algn="ctr">
                        <a:lnSpc>
                          <a:spcPts val="103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Керамзитобетонные; Пенобетонные;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51484" marR="485775" algn="ctr">
                        <a:lnSpc>
                          <a:spcPts val="103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Газосиликатные; Арболитовые;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20040" marR="353695" algn="ctr">
                        <a:lnSpc>
                          <a:spcPts val="103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Полистиролбетонные; Керамические; Шлакобетонные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774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ts val="1420"/>
                        </a:lnSpc>
                        <a:spcBef>
                          <a:spcPts val="61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Пазогребневые</a:t>
                      </a:r>
                      <a:r>
                        <a:rPr sz="12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плиты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30504" marR="260350" algn="ctr">
                        <a:lnSpc>
                          <a:spcPts val="103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Пустотелая,</a:t>
                      </a:r>
                      <a:r>
                        <a:rPr sz="900" spc="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полнотелая, гидрофобизированная.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4930" marR="107314" indent="175260">
                        <a:lnSpc>
                          <a:spcPct val="95900"/>
                        </a:lnSpc>
                        <a:spcBef>
                          <a:spcPts val="1005"/>
                        </a:spcBef>
                      </a:pP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ПГП</a:t>
                      </a:r>
                      <a:r>
                        <a:rPr sz="900" b="1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используются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возведения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перегородок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квартирах,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межкомнатных,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иногда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межквартирных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стен,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облицовки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фасадов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774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0515">
                <a:tc>
                  <a:txBody>
                    <a:bodyPr/>
                    <a:lstStyle/>
                    <a:p>
                      <a:pPr marR="27940" algn="ctr">
                        <a:lnSpc>
                          <a:spcPts val="1420"/>
                        </a:lnSpc>
                        <a:spcBef>
                          <a:spcPts val="61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Керамогранит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28575" algn="ctr">
                        <a:lnSpc>
                          <a:spcPts val="1040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Прочный,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популярный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7945" marR="96520" algn="ctr">
                        <a:lnSpc>
                          <a:spcPts val="103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отделочный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материал,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основе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смеси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глины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молотых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30480" algn="ctr">
                        <a:lnSpc>
                          <a:spcPts val="990"/>
                        </a:lnSpc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горных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пород,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который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0" marR="62865" indent="446405">
                        <a:lnSpc>
                          <a:spcPts val="103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используют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облицовки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фасадов</a:t>
                      </a:r>
                      <a:r>
                        <a:rPr sz="900" b="1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внутренних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17195">
                        <a:lnSpc>
                          <a:spcPts val="1010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домов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774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ts val="1420"/>
                        </a:lnSpc>
                        <a:spcBef>
                          <a:spcPts val="61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Клинкерная</a:t>
                      </a:r>
                      <a:r>
                        <a:rPr sz="12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плитка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76530" marR="188595" indent="-1270" algn="ctr">
                        <a:lnSpc>
                          <a:spcPts val="1030"/>
                        </a:lnSpc>
                        <a:spcBef>
                          <a:spcPts val="60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Это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формованная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глина, обожженная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температуре около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+1200-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1400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градусов,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внешне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напоминающая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кирпич.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65735" marR="176530" algn="ctr">
                        <a:lnSpc>
                          <a:spcPts val="1030"/>
                        </a:lnSpc>
                        <a:spcBef>
                          <a:spcPts val="60"/>
                        </a:spcBef>
                      </a:pP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Клинкерный</a:t>
                      </a:r>
                      <a:r>
                        <a:rPr sz="900" b="1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</a:t>
                      </a:r>
                      <a:r>
                        <a:rPr sz="900" b="1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обладает идеальными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внешними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0645" marR="93345" algn="ctr">
                        <a:lnSpc>
                          <a:spcPts val="1030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эстетическими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составляющими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6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надежной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качественной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019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структурой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774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 marR="96520" algn="ctr">
                        <a:lnSpc>
                          <a:spcPts val="1380"/>
                        </a:lnSpc>
                        <a:spcBef>
                          <a:spcPts val="71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Камень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натуральный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искусственный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3675" marR="196850" algn="ctr">
                        <a:lnSpc>
                          <a:spcPts val="1060"/>
                        </a:lnSpc>
                        <a:spcBef>
                          <a:spcPts val="75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отделки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фасада</a:t>
                      </a:r>
                      <a:r>
                        <a:rPr sz="900" b="1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дома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может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64769" algn="ctr">
                        <a:lnSpc>
                          <a:spcPts val="975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использоваться</a:t>
                      </a:r>
                      <a:r>
                        <a:rPr sz="900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натуральный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8900" marR="127635" algn="ctr">
                        <a:lnSpc>
                          <a:spcPts val="103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900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искусственный</a:t>
                      </a:r>
                      <a:r>
                        <a:rPr sz="900" b="1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камень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также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его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имитация.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3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5910" marR="283845" algn="ctr">
                        <a:lnSpc>
                          <a:spcPts val="1380"/>
                        </a:lnSpc>
                        <a:spcBef>
                          <a:spcPts val="102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Фиброцементные панели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Наружный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облицовочный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3985" marR="123825" indent="635" algn="ctr">
                        <a:lnSpc>
                          <a:spcPts val="103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композитный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материал.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основе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цемент,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усиленный армирующим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фиброволокном</a:t>
                      </a:r>
                      <a:r>
                        <a:rPr sz="900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минеральными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0190" marR="238760" algn="ctr">
                        <a:lnSpc>
                          <a:spcPts val="103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целлюлозными добавками.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Крепятся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технологии вентилируемого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фасада.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295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ts val="1420"/>
                        </a:lnSpc>
                        <a:spcBef>
                          <a:spcPts val="919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Сэндвич-панели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3189" marR="155575" algn="ctr">
                        <a:lnSpc>
                          <a:spcPct val="96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Сэндвич-панели</a:t>
                      </a:r>
                      <a:r>
                        <a:rPr sz="900" spc="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применяются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отделки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жилых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коммерческих зданий.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С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их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помощью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можно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быстро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35560" algn="ctr">
                        <a:lnSpc>
                          <a:spcPts val="1015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отделать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фасад.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тому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8895" marR="83820" algn="ctr">
                        <a:lnSpc>
                          <a:spcPts val="1030"/>
                        </a:lnSpc>
                        <a:spcBef>
                          <a:spcPts val="60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же,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панели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одновременно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играют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роль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теплоизоляции.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ts val="1420"/>
                        </a:lnSpc>
                        <a:spcBef>
                          <a:spcPts val="919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Термопанели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4930" marR="105410" indent="-1270" algn="ctr">
                        <a:lnSpc>
                          <a:spcPct val="96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Композитный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материал, предназначенный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одновременного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утепления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облицовки</a:t>
                      </a:r>
                      <a:r>
                        <a:rPr sz="9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наружных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стен.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Не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требуется</a:t>
                      </a:r>
                      <a:r>
                        <a:rPr sz="9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устройства армирующего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и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декоративного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слоев,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монтаж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производится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без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вентиляционного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зазора, максимально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плотно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основанию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1683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6040">
                <a:tc>
                  <a:txBody>
                    <a:bodyPr/>
                    <a:lstStyle/>
                    <a:p>
                      <a:pPr marL="305435" marR="337820" algn="ctr">
                        <a:lnSpc>
                          <a:spcPts val="1380"/>
                        </a:lnSpc>
                        <a:spcBef>
                          <a:spcPts val="53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Металлический сайдинг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215" marR="226695" indent="635" algn="ctr">
                        <a:lnSpc>
                          <a:spcPts val="103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Облицовочный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материал, имитирующий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деревянную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7630" marR="117475" algn="ctr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обшивку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натуральный камень,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представляющий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собой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профилированные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панели</a:t>
                      </a:r>
                      <a:r>
                        <a:rPr sz="9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оцинкованной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стали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59690" algn="ctr">
                        <a:lnSpc>
                          <a:spcPts val="925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полимерным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покрытием.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ts val="1425"/>
                        </a:lnSpc>
                        <a:spcBef>
                          <a:spcPts val="434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Виниловый</a:t>
                      </a:r>
                      <a:r>
                        <a:rPr sz="12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сайдинг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0805" marR="103505" algn="ctr">
                        <a:lnSpc>
                          <a:spcPct val="959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облицовки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фасада, имитирующий</a:t>
                      </a:r>
                      <a:r>
                        <a:rPr sz="900" spc="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деревянную обшивку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натуральный камень.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524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410"/>
                        </a:lnSpc>
                        <a:spcBef>
                          <a:spcPts val="434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Цокольный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7465" algn="ctr">
                        <a:lnSpc>
                          <a:spcPts val="139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фасадный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сайдинг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6370" marR="203200" algn="ctr">
                        <a:lnSpc>
                          <a:spcPts val="103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Отделочный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</a:t>
                      </a:r>
                      <a:r>
                        <a:rPr sz="900" spc="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наружной отделки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05410" marR="142875" algn="ctr">
                        <a:lnSpc>
                          <a:spcPts val="103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полипропилена.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Его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отличие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9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обычного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сайдинга заключается</a:t>
                      </a:r>
                      <a:r>
                        <a:rPr sz="9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том,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что</a:t>
                      </a:r>
                      <a:r>
                        <a:rPr sz="9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он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42240" marR="181610" algn="ctr">
                        <a:lnSpc>
                          <a:spcPts val="1030"/>
                        </a:lnSpc>
                      </a:pP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имитирует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камень,</a:t>
                      </a:r>
                      <a:r>
                        <a:rPr sz="900" spc="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кирпич,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плитку</a:t>
                      </a:r>
                      <a:r>
                        <a:rPr sz="9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-3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т.д.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524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" y="1313915"/>
            <a:ext cx="1638173" cy="11549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5702" y="1322290"/>
            <a:ext cx="1641150" cy="11202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9805" y="1289304"/>
            <a:ext cx="1532890" cy="13186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5164" y="2822486"/>
            <a:ext cx="1667129" cy="12498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6250" y="2822448"/>
            <a:ext cx="1630045" cy="13194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76994" y="2822448"/>
            <a:ext cx="1592579" cy="129184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8750" y="4618228"/>
            <a:ext cx="1659255" cy="112141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59784" y="4618253"/>
            <a:ext cx="1462405" cy="118971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95818" y="4746317"/>
            <a:ext cx="1452291" cy="10619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11679" y="6064059"/>
            <a:ext cx="1556004" cy="123317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56250" y="6064059"/>
            <a:ext cx="1674876" cy="119888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976994" y="6064059"/>
            <a:ext cx="1618487" cy="12420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368" y="388112"/>
            <a:ext cx="10206990" cy="1233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-25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ВЕНТИЛИРУЕМОГО</a:t>
            </a:r>
            <a:r>
              <a:rPr sz="1400" b="1" spc="-20" dirty="0">
                <a:solidFill>
                  <a:srgbClr val="0000E1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ФАСАДА</a:t>
            </a:r>
            <a:endParaRPr sz="1400">
              <a:latin typeface="Times New Roman"/>
              <a:cs typeface="Times New Roman"/>
            </a:endParaRPr>
          </a:p>
          <a:p>
            <a:pPr marL="12700" marR="5080" indent="217804">
              <a:lnSpc>
                <a:spcPts val="1380"/>
              </a:lnSpc>
              <a:spcBef>
                <a:spcPts val="960"/>
              </a:spcBef>
            </a:pP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Система,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состоящая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из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облицовочных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материалов,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которые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крепятся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стальной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оцинкованный,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стальной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нержавеющий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или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алюминиевый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каркас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50" dirty="0">
                <a:solidFill>
                  <a:srgbClr val="333333"/>
                </a:solidFill>
                <a:latin typeface="Times New Roman"/>
                <a:cs typeface="Times New Roman"/>
              </a:rPr>
              <a:t>к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несущему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слою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стены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или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монолитному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перекрытию.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зазору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между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облицовкой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стеной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свободно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циркулирует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воздух,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который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убирает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конденсат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5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endParaRPr sz="1200">
              <a:latin typeface="Times New Roman"/>
              <a:cs typeface="Times New Roman"/>
            </a:endParaRPr>
          </a:p>
          <a:p>
            <a:pPr marL="40005" marR="27940" indent="-4445" algn="ctr">
              <a:lnSpc>
                <a:spcPts val="1380"/>
              </a:lnSpc>
            </a:pP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влагу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конструкций.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Качеству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материала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для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каркаса,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соединительным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крепежным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элементам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процессу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его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монтажа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должно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уделяться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особенное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внимание,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поскольку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жизнеспособность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(в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том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числе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защитные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функции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способность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эффективно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противостоять</a:t>
            </a:r>
            <a:r>
              <a:rPr sz="12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негативному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внешнему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воздействию)</a:t>
            </a:r>
            <a:r>
              <a:rPr sz="12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50" dirty="0">
                <a:solidFill>
                  <a:srgbClr val="333333"/>
                </a:solidFill>
                <a:latin typeface="Times New Roman"/>
                <a:cs typeface="Times New Roman"/>
              </a:rPr>
              <a:t>и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срок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службы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всей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фасадной</a:t>
            </a:r>
            <a:r>
              <a:rPr sz="12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конструкции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зависит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по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большей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части</a:t>
            </a:r>
            <a:r>
              <a:rPr sz="12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именно</a:t>
            </a:r>
            <a:r>
              <a:rPr sz="12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333333"/>
                </a:solidFill>
                <a:latin typeface="Times New Roman"/>
                <a:cs typeface="Times New Roman"/>
              </a:rPr>
              <a:t>от</a:t>
            </a:r>
            <a:r>
              <a:rPr sz="12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imes New Roman"/>
                <a:cs typeface="Times New Roman"/>
              </a:rPr>
              <a:t>него.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6746" y="5908124"/>
          <a:ext cx="10229850" cy="1220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56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3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0470">
                <a:tc>
                  <a:txBody>
                    <a:bodyPr/>
                    <a:lstStyle/>
                    <a:p>
                      <a:pPr marL="31750">
                        <a:lnSpc>
                          <a:spcPts val="12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Материалы,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которыми</a:t>
                      </a:r>
                      <a:r>
                        <a:rPr sz="1200" b="1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облицовывают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вентилируемые</a:t>
                      </a:r>
                      <a:r>
                        <a:rPr sz="1200" b="1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фасады: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488315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сайдинг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(виниловый,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акриловый,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металлический, фиброцементный);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488315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керамогранит;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488315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отделочный</a:t>
                      </a:r>
                      <a:r>
                        <a:rPr sz="1200" spc="-5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кирпич;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488315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плитка</a:t>
                      </a:r>
                      <a:r>
                        <a:rPr sz="12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(клинкерная,</a:t>
                      </a:r>
                      <a:r>
                        <a:rPr sz="1200" spc="-5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бетонная);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80"/>
                        </a:lnSpc>
                        <a:buFont typeface="Wingdings"/>
                        <a:buChar char=""/>
                        <a:tabLst>
                          <a:tab pos="488315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дерево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(вагонка,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имитация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бруса,</a:t>
                      </a:r>
                      <a:r>
                        <a:rPr sz="1200" spc="-4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термодревисина);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8315" indent="-227965">
                        <a:lnSpc>
                          <a:spcPts val="1330"/>
                        </a:lnSpc>
                        <a:buFont typeface="Wingdings"/>
                        <a:buChar char=""/>
                        <a:tabLst>
                          <a:tab pos="488315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панели</a:t>
                      </a:r>
                      <a:r>
                        <a:rPr sz="1200" spc="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(ПВХ,</a:t>
                      </a:r>
                      <a:r>
                        <a:rPr sz="12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полипропиленовые,</a:t>
                      </a:r>
                      <a:r>
                        <a:rPr sz="1200" spc="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кликфальцевые).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ts val="1280"/>
                        </a:lnSpc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Система</a:t>
                      </a:r>
                      <a:r>
                        <a:rPr sz="1200" b="1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вентилируемого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фасада</a:t>
                      </a:r>
                      <a:r>
                        <a:rPr sz="1200" b="1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обычно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состоит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200" b="1" spc="-2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следующих</a:t>
                      </a:r>
                      <a:r>
                        <a:rPr sz="1200" b="1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слоев: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2620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"/>
                        <a:tabLst>
                          <a:tab pos="64262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подсистема;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2620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"/>
                        <a:tabLst>
                          <a:tab pos="64262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телоизоляция;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2620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"/>
                        <a:tabLst>
                          <a:tab pos="64262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гидроветрозащитная</a:t>
                      </a:r>
                      <a:r>
                        <a:rPr sz="1200" spc="8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мембрана;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2620" indent="-227965">
                        <a:lnSpc>
                          <a:spcPts val="1380"/>
                        </a:lnSpc>
                        <a:buClr>
                          <a:srgbClr val="000000"/>
                        </a:buClr>
                        <a:buFont typeface="Wingdings"/>
                        <a:buChar char=""/>
                        <a:tabLst>
                          <a:tab pos="64262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вентиляционный</a:t>
                      </a:r>
                      <a:r>
                        <a:rPr sz="1200" spc="-7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зазор;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2620" indent="-227965">
                        <a:lnSpc>
                          <a:spcPts val="1410"/>
                        </a:lnSpc>
                        <a:buClr>
                          <a:srgbClr val="000000"/>
                        </a:buClr>
                        <a:buFont typeface="Wingdings"/>
                        <a:buChar char=""/>
                        <a:tabLst>
                          <a:tab pos="642620" algn="l"/>
                        </a:tabLst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декоративный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облицовочный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Times New Roman"/>
                          <a:cs typeface="Times New Roman"/>
                        </a:rPr>
                        <a:t>материал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69948"/>
            <a:ext cx="5103114" cy="370103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49449" y="1932898"/>
            <a:ext cx="2068865" cy="21976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14317" y="3422777"/>
            <a:ext cx="2973494" cy="23945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1576" y="4069079"/>
            <a:ext cx="4938522" cy="34891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62273" y="388112"/>
            <a:ext cx="35871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ТЕПЛОИЗОЛЯЦИЯ</a:t>
            </a:r>
            <a:r>
              <a:rPr sz="1400" b="1" dirty="0">
                <a:solidFill>
                  <a:srgbClr val="0000E1"/>
                </a:solidFill>
                <a:latin typeface="Times New Roman"/>
                <a:cs typeface="Times New Roman"/>
              </a:rPr>
              <a:t> И </a:t>
            </a:r>
            <a:r>
              <a:rPr sz="1400" b="1" spc="-10" dirty="0">
                <a:solidFill>
                  <a:srgbClr val="0000E1"/>
                </a:solidFill>
                <a:latin typeface="Times New Roman"/>
                <a:cs typeface="Times New Roman"/>
              </a:rPr>
              <a:t>ШУМОИЗОЛЯЦИЯ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6207" y="734695"/>
          <a:ext cx="10426699" cy="2773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1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5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0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1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1470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Теплоизоляция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/>
                </a:tc>
                <a:tc>
                  <a:txBody>
                    <a:bodyPr/>
                    <a:lstStyle/>
                    <a:p>
                      <a:pPr marL="19050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Шумоизоляция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и</a:t>
                      </a:r>
                      <a:r>
                        <a:rPr sz="12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виброизоляция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Изоляция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инженерных</a:t>
                      </a:r>
                      <a:r>
                        <a:rPr sz="12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системах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Ветро-влагозащита,</a:t>
                      </a:r>
                      <a:r>
                        <a:rPr sz="12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пароизоляция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495">
                <a:tc>
                  <a:txBody>
                    <a:bodyPr/>
                    <a:lstStyle/>
                    <a:p>
                      <a:pPr marL="172720" marR="205740" indent="120014">
                        <a:lnSpc>
                          <a:spcPts val="138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Минеральная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базальтовая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вата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Экструдированный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пенополистирол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3020" algn="ctr">
                        <a:lnSpc>
                          <a:spcPts val="131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Пенополистирол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1750" algn="ctr">
                        <a:lnSpc>
                          <a:spcPts val="133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Древесноволокнистые</a:t>
                      </a:r>
                      <a:r>
                        <a:rPr sz="12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плиты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8636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10"/>
                        </a:lnSpc>
                        <a:spcBef>
                          <a:spcPts val="58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Плиты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звукоизоляционные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00" marR="177165" algn="ctr">
                        <a:lnSpc>
                          <a:spcPts val="138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Панели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маты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звукоизоляционные Рулонная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шумоизоляция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1265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Мембраны</a:t>
                      </a:r>
                      <a:r>
                        <a:rPr sz="12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звукоизоляционные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111760" marR="113030" indent="635" algn="ctr">
                        <a:lnSpc>
                          <a:spcPct val="95900"/>
                        </a:lnSpc>
                        <a:spcBef>
                          <a:spcPts val="56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Тепло-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звукоизоляция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труб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Изоляция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системе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тёплый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пол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Изоляция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систем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вентиляции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кондиционирования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546735" marR="493395" indent="104775">
                        <a:lnSpc>
                          <a:spcPct val="95900"/>
                        </a:lnSpc>
                        <a:spcBef>
                          <a:spcPts val="56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Ветро-влагозащита Паро-гидроизоляция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Лента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уплотнительная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Лента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соединительная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11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957" y="734695"/>
            <a:ext cx="2625090" cy="1371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43225" y="1073332"/>
            <a:ext cx="2519553" cy="10240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46039" y="909828"/>
            <a:ext cx="2281555" cy="128054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21882" y="767258"/>
            <a:ext cx="1698696" cy="1412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3779520"/>
            <a:ext cx="5584698" cy="24422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3325</Words>
  <Application>Microsoft Office PowerPoint</Application>
  <PresentationFormat>Произвольный</PresentationFormat>
  <Paragraphs>433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Symbol</vt:lpstr>
      <vt:lpstr>Times New Roman</vt:lpstr>
      <vt:lpstr>Wingdings</vt:lpstr>
      <vt:lpstr>Office Theme</vt:lpstr>
      <vt:lpstr>2024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КАТАЛОГ ТОВАРОВ</dc:title>
  <dc:creator>Пользователь</dc:creator>
  <cp:lastModifiedBy>user</cp:lastModifiedBy>
  <cp:revision>8</cp:revision>
  <dcterms:created xsi:type="dcterms:W3CDTF">2024-07-21T10:01:15Z</dcterms:created>
  <dcterms:modified xsi:type="dcterms:W3CDTF">2024-08-20T15:30:29Z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2024-04-09T00:00:00Z</vt:filetime>
  </property>
  <property fmtid="{D5CDD505-2E9C-101B-9397-08002B2CF9AE}" pid="3" name="Creator">
    <vt:lpwstr>Microsoft® Word 2019</vt:lpwstr>
  </property>
  <property fmtid="{D5CDD505-2E9C-101B-9397-08002B2CF9AE}" pid="4" name="LastSaved">
    <vt:filetime>2024-07-21T00:00:00Z</vt:filetime>
  </property>
  <property fmtid="{D5CDD505-2E9C-101B-9397-08002B2CF9AE}" pid="5" name="Producer">
    <vt:lpwstr>3-Heights(TM) PDF Security Shell 4.8.25.2 (http://www.pdf-tools.com)</vt:lpwstr>
  </property>
</Properties>
</file>